
<file path=[Content_Types].xml><?xml version="1.0" encoding="utf-8"?>
<Types xmlns="http://schemas.openxmlformats.org/package/2006/content-types">
  <Default Extension="gif" ContentType="video/unknown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324" r:id="rId5"/>
    <p:sldId id="325" r:id="rId6"/>
    <p:sldId id="327" r:id="rId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son Wicker" initials="AW" lastIdx="3" clrIdx="0">
    <p:extLst>
      <p:ext uri="{19B8F6BF-5375-455C-9EA6-DF929625EA0E}">
        <p15:presenceInfo xmlns:p15="http://schemas.microsoft.com/office/powerpoint/2012/main" userId="Alison Wicker" providerId="None"/>
      </p:ext>
    </p:extLst>
  </p:cmAuthor>
  <p:cmAuthor id="2" name=" " initials="" lastIdx="6" clrIdx="1">
    <p:extLst>
      <p:ext uri="{19B8F6BF-5375-455C-9EA6-DF929625EA0E}">
        <p15:presenceInfo xmlns:p15="http://schemas.microsoft.com/office/powerpoint/2012/main" userId="55ad96b3189f6c28" providerId="Windows Live"/>
      </p:ext>
    </p:extLst>
  </p:cmAuthor>
  <p:cmAuthor id="3" name="Joel Thorpe" initials="JT" lastIdx="3" clrIdx="2">
    <p:extLst>
      <p:ext uri="{19B8F6BF-5375-455C-9EA6-DF929625EA0E}">
        <p15:presenceInfo xmlns:p15="http://schemas.microsoft.com/office/powerpoint/2012/main" userId="Joel Thorp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0039"/>
    <a:srgbClr val="009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C86F93-F98B-4199-84A5-0176AAADE800}" v="8" dt="2020-07-15T14:57:58.215"/>
    <p1510:client id="{DAA92F4A-CFDC-471D-95AE-61E7EE3341D8}" v="17" dt="2020-07-15T14:53:48.8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0" autoAdjust="0"/>
    <p:restoredTop sz="96404" autoAdjust="0"/>
  </p:normalViewPr>
  <p:slideViewPr>
    <p:cSldViewPr snapToGrid="0">
      <p:cViewPr varScale="1">
        <p:scale>
          <a:sx n="63" d="100"/>
          <a:sy n="63" d="100"/>
        </p:scale>
        <p:origin x="680" y="48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19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0"/>
            <a:ext cx="3169919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763BE-8446-4A0A-A837-B66E08A367CC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198563"/>
            <a:ext cx="5762625" cy="3241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5"/>
            <a:ext cx="3169919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5"/>
            <a:ext cx="3169919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75A77-C718-4187-8EF4-F4BD67D69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100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75A77-C718-4187-8EF4-F4BD67D69A5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763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79AF0-6E45-4C6C-895F-75942CA1FA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28A063-B50E-4835-A983-DEA336386C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A58E6-D8B1-4FD9-900D-D5A355F4F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E466-A36E-455C-92BC-862D823F1A68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89DBA-3512-4A8D-8E03-2F2A54BC5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D561D-7389-48A6-90D7-3C3351FFB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B94CD-EB7D-44B4-A581-197335552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558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03E1B-D48B-4114-A7A1-2590A3A1D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542E8A-E91F-412A-9443-E3B67D7E91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6737D-79FF-410F-BC13-ED235EF42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E466-A36E-455C-92BC-862D823F1A68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A595D-0909-413A-8285-9C545582F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B9FD8-C3D7-453E-9667-ED8FA17B2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B94CD-EB7D-44B4-A581-197335552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970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FB0508-D8A2-445B-8D09-4182F6D76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2FA4A3-9F4D-406B-AACB-20554F8113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7F5E-4550-4409-9B72-5F54A214B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E466-A36E-455C-92BC-862D823F1A68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72EF2-54BB-4368-9C38-2CB7DBAC1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3C13F-B8BE-471E-88FE-2932F804D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B94CD-EB7D-44B4-A581-197335552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59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1A780-EE08-4009-8D25-018D8813E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F5A62-D192-4F4C-89BF-642052383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C3A32-B51C-42FC-B6A7-3CFF8F47C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E466-A36E-455C-92BC-862D823F1A68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D1061-4159-4719-A48F-896CA091B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45F3B-33C6-45E6-ACA2-269B383CA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B94CD-EB7D-44B4-A581-197335552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93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72EE5-2581-4300-AB7C-EECF6C4C1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3D7A2-AACF-4866-B853-904D2BC16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B625E-6B05-45D1-8609-C7DDF0133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E466-A36E-455C-92BC-862D823F1A68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DC694-B884-4AD2-8BBF-2434600DC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96F83-99B3-427B-952B-0D85252BE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B94CD-EB7D-44B4-A581-197335552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16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2DAA2-17CF-4CFB-830E-29F313547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F82A5-6F24-4BB1-A75A-99DEE0F24A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F630C-407B-42FE-A137-EB2A3D021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6A1A7-790D-415A-AF41-B25C92FB6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E466-A36E-455C-92BC-862D823F1A68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8A565B-BCFB-4F37-88DA-8186893A7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5360E2-EE46-4D23-9FCC-8C9CA748E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B94CD-EB7D-44B4-A581-197335552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681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D222C-3F61-4518-A1B2-E1A90B321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5DB62-244C-475F-9C80-BC0473B44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F966EC-F37E-45C5-9715-71EA92C6C9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312B05-C168-4BB7-ABB2-70FFBEF273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E62876-6A33-4D86-8BA7-F0FC6E7153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00D02B-83D6-43BC-8811-813BF8E77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E466-A36E-455C-92BC-862D823F1A68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C267EE-2DD5-4215-BF61-6A53B14A4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5778B0-706C-405D-B41D-21D355A85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B94CD-EB7D-44B4-A581-197335552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08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DC3ED-8D0A-49B1-BFBD-E88BA2C6B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0FC0AA-938E-494E-AAE1-3EEFAEC36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E466-A36E-455C-92BC-862D823F1A68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1BFF2-494C-416C-8110-04EFC9880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E06BF3-2641-4E94-AE22-6CB63ACB9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B94CD-EB7D-44B4-A581-197335552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83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6EDB8C-6FD3-491C-B79C-84CF645A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E466-A36E-455C-92BC-862D823F1A68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0D173C-E716-4708-9B4E-0AECD0E47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26CB2-08C7-4533-93CD-3652462A3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B94CD-EB7D-44B4-A581-197335552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475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AADAC-E977-42B7-BE72-C504FC216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3E13F-7544-4401-ACFF-426883CEA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CCED21-6018-4781-AD55-5F69B96B6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D52C53-71D8-4C9D-A5B7-0D69118E4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E466-A36E-455C-92BC-862D823F1A68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66188-4B24-4BFA-8851-1F7EB4A15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CC67B2-F7D9-456D-B9A3-1EC956803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B94CD-EB7D-44B4-A581-197335552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930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082EE-8010-41F3-B764-E0D937F52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0D15D0-6661-4771-ACDD-9C5586257B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6DFDBA-886D-42B5-B149-023EF2416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29A012-D129-4381-A951-E6452EC4D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E466-A36E-455C-92BC-862D823F1A68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28DA2-48A2-43BC-8619-5EF486804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0CFE1-D35C-434C-BC7F-B6FB4AA03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B94CD-EB7D-44B4-A581-197335552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805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0F17AF-E789-4C10-99BD-D9ACCFC7B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17597-1ECB-42FB-85AA-39B1D6D76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04B95-C044-4069-A5E3-11354EB070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8E466-A36E-455C-92BC-862D823F1A68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9AD0F-778A-47B8-BD09-165DE67EAF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A6289-E6B6-4767-A5A4-6BFEBCE6F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B94CD-EB7D-44B4-A581-197335552F2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MSIPCMContentMarking" descr="{&quot;HashCode&quot;:-1291824593,&quot;Placement&quot;:&quot;Header&quot;,&quot;Top&quot;:0.0,&quot;Left&quot;:0.0,&quot;SlideWidth&quot;:960,&quot;SlideHeight&quot;:540}">
            <a:extLst>
              <a:ext uri="{FF2B5EF4-FFF2-40B4-BE49-F238E27FC236}">
                <a16:creationId xmlns:a16="http://schemas.microsoft.com/office/drawing/2014/main" id="{E05D61D9-A7B9-43A9-A868-5400A26ABD35}"/>
              </a:ext>
            </a:extLst>
          </p:cNvPr>
          <p:cNvSpPr txBox="1"/>
          <p:nvPr userDrawn="1"/>
        </p:nvSpPr>
        <p:spPr>
          <a:xfrm>
            <a:off x="0" y="0"/>
            <a:ext cx="73392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66233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gif"/><Relationship Id="rId1" Type="http://schemas.microsoft.com/office/2007/relationships/media" Target="../media/media2.gif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EE6528A-8E33-4F3A-A2C2-195166EE003E}"/>
              </a:ext>
            </a:extLst>
          </p:cNvPr>
          <p:cNvGrpSpPr/>
          <p:nvPr/>
        </p:nvGrpSpPr>
        <p:grpSpPr>
          <a:xfrm>
            <a:off x="2886593" y="986747"/>
            <a:ext cx="2913073" cy="4124206"/>
            <a:chOff x="106115" y="658911"/>
            <a:chExt cx="3103101" cy="3659604"/>
          </a:xfrm>
        </p:grpSpPr>
        <p:sp>
          <p:nvSpPr>
            <p:cNvPr id="22" name="TextBox 21"/>
            <p:cNvSpPr txBox="1"/>
            <p:nvPr/>
          </p:nvSpPr>
          <p:spPr>
            <a:xfrm>
              <a:off x="106115" y="658911"/>
              <a:ext cx="2983060" cy="273105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Economic Impact</a:t>
              </a:r>
              <a:endPara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2" name="Freeform 186"/>
            <p:cNvSpPr>
              <a:spLocks noChangeAspect="1" noEditPoints="1"/>
            </p:cNvSpPr>
            <p:nvPr/>
          </p:nvSpPr>
          <p:spPr bwMode="auto">
            <a:xfrm flipH="1">
              <a:off x="166557" y="1060235"/>
              <a:ext cx="467999" cy="236913"/>
            </a:xfrm>
            <a:custGeom>
              <a:avLst/>
              <a:gdLst>
                <a:gd name="T0" fmla="*/ 60 w 60"/>
                <a:gd name="T1" fmla="*/ 18 h 31"/>
                <a:gd name="T2" fmla="*/ 59 w 60"/>
                <a:gd name="T3" fmla="*/ 17 h 31"/>
                <a:gd name="T4" fmla="*/ 57 w 60"/>
                <a:gd name="T5" fmla="*/ 16 h 31"/>
                <a:gd name="T6" fmla="*/ 53 w 60"/>
                <a:gd name="T7" fmla="*/ 13 h 31"/>
                <a:gd name="T8" fmla="*/ 39 w 60"/>
                <a:gd name="T9" fmla="*/ 8 h 31"/>
                <a:gd name="T10" fmla="*/ 33 w 60"/>
                <a:gd name="T11" fmla="*/ 7 h 31"/>
                <a:gd name="T12" fmla="*/ 27 w 60"/>
                <a:gd name="T13" fmla="*/ 1 h 31"/>
                <a:gd name="T14" fmla="*/ 25 w 60"/>
                <a:gd name="T15" fmla="*/ 0 h 31"/>
                <a:gd name="T16" fmla="*/ 26 w 60"/>
                <a:gd name="T17" fmla="*/ 4 h 31"/>
                <a:gd name="T18" fmla="*/ 25 w 60"/>
                <a:gd name="T19" fmla="*/ 8 h 31"/>
                <a:gd name="T20" fmla="*/ 27 w 60"/>
                <a:gd name="T21" fmla="*/ 9 h 31"/>
                <a:gd name="T22" fmla="*/ 22 w 60"/>
                <a:gd name="T23" fmla="*/ 11 h 31"/>
                <a:gd name="T24" fmla="*/ 11 w 60"/>
                <a:gd name="T25" fmla="*/ 12 h 31"/>
                <a:gd name="T26" fmla="*/ 2 w 60"/>
                <a:gd name="T27" fmla="*/ 6 h 31"/>
                <a:gd name="T28" fmla="*/ 7 w 60"/>
                <a:gd name="T29" fmla="*/ 16 h 31"/>
                <a:gd name="T30" fmla="*/ 6 w 60"/>
                <a:gd name="T31" fmla="*/ 17 h 31"/>
                <a:gd name="T32" fmla="*/ 0 w 60"/>
                <a:gd name="T33" fmla="*/ 26 h 31"/>
                <a:gd name="T34" fmla="*/ 4 w 60"/>
                <a:gd name="T35" fmla="*/ 24 h 31"/>
                <a:gd name="T36" fmla="*/ 13 w 60"/>
                <a:gd name="T37" fmla="*/ 18 h 31"/>
                <a:gd name="T38" fmla="*/ 17 w 60"/>
                <a:gd name="T39" fmla="*/ 18 h 31"/>
                <a:gd name="T40" fmla="*/ 17 w 60"/>
                <a:gd name="T41" fmla="*/ 19 h 31"/>
                <a:gd name="T42" fmla="*/ 19 w 60"/>
                <a:gd name="T43" fmla="*/ 21 h 31"/>
                <a:gd name="T44" fmla="*/ 22 w 60"/>
                <a:gd name="T45" fmla="*/ 24 h 31"/>
                <a:gd name="T46" fmla="*/ 24 w 60"/>
                <a:gd name="T47" fmla="*/ 31 h 31"/>
                <a:gd name="T48" fmla="*/ 26 w 60"/>
                <a:gd name="T49" fmla="*/ 29 h 31"/>
                <a:gd name="T50" fmla="*/ 29 w 60"/>
                <a:gd name="T51" fmla="*/ 25 h 31"/>
                <a:gd name="T52" fmla="*/ 32 w 60"/>
                <a:gd name="T53" fmla="*/ 26 h 31"/>
                <a:gd name="T54" fmla="*/ 40 w 60"/>
                <a:gd name="T55" fmla="*/ 27 h 31"/>
                <a:gd name="T56" fmla="*/ 57 w 60"/>
                <a:gd name="T57" fmla="*/ 23 h 31"/>
                <a:gd name="T58" fmla="*/ 59 w 60"/>
                <a:gd name="T59" fmla="*/ 20 h 31"/>
                <a:gd name="T60" fmla="*/ 58 w 60"/>
                <a:gd name="T61" fmla="*/ 20 h 31"/>
                <a:gd name="T62" fmla="*/ 60 w 60"/>
                <a:gd name="T63" fmla="*/ 18 h 31"/>
                <a:gd name="T64" fmla="*/ 55 w 60"/>
                <a:gd name="T65" fmla="*/ 18 h 31"/>
                <a:gd name="T66" fmla="*/ 53 w 60"/>
                <a:gd name="T67" fmla="*/ 17 h 31"/>
                <a:gd name="T68" fmla="*/ 55 w 60"/>
                <a:gd name="T69" fmla="*/ 16 h 31"/>
                <a:gd name="T70" fmla="*/ 56 w 60"/>
                <a:gd name="T71" fmla="*/ 17 h 31"/>
                <a:gd name="T72" fmla="*/ 55 w 60"/>
                <a:gd name="T73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" h="31">
                  <a:moveTo>
                    <a:pt x="60" y="18"/>
                  </a:moveTo>
                  <a:cubicBezTo>
                    <a:pt x="60" y="18"/>
                    <a:pt x="60" y="17"/>
                    <a:pt x="59" y="17"/>
                  </a:cubicBezTo>
                  <a:cubicBezTo>
                    <a:pt x="59" y="16"/>
                    <a:pt x="58" y="16"/>
                    <a:pt x="57" y="16"/>
                  </a:cubicBezTo>
                  <a:cubicBezTo>
                    <a:pt x="56" y="15"/>
                    <a:pt x="54" y="14"/>
                    <a:pt x="53" y="13"/>
                  </a:cubicBezTo>
                  <a:cubicBezTo>
                    <a:pt x="49" y="10"/>
                    <a:pt x="44" y="9"/>
                    <a:pt x="39" y="8"/>
                  </a:cubicBezTo>
                  <a:cubicBezTo>
                    <a:pt x="37" y="8"/>
                    <a:pt x="35" y="8"/>
                    <a:pt x="33" y="7"/>
                  </a:cubicBezTo>
                  <a:cubicBezTo>
                    <a:pt x="32" y="6"/>
                    <a:pt x="30" y="3"/>
                    <a:pt x="27" y="1"/>
                  </a:cubicBezTo>
                  <a:cubicBezTo>
                    <a:pt x="27" y="1"/>
                    <a:pt x="25" y="0"/>
                    <a:pt x="25" y="0"/>
                  </a:cubicBezTo>
                  <a:cubicBezTo>
                    <a:pt x="25" y="0"/>
                    <a:pt x="26" y="3"/>
                    <a:pt x="26" y="4"/>
                  </a:cubicBezTo>
                  <a:cubicBezTo>
                    <a:pt x="27" y="5"/>
                    <a:pt x="26" y="6"/>
                    <a:pt x="25" y="8"/>
                  </a:cubicBezTo>
                  <a:cubicBezTo>
                    <a:pt x="25" y="9"/>
                    <a:pt x="27" y="8"/>
                    <a:pt x="27" y="9"/>
                  </a:cubicBezTo>
                  <a:cubicBezTo>
                    <a:pt x="27" y="11"/>
                    <a:pt x="24" y="11"/>
                    <a:pt x="22" y="11"/>
                  </a:cubicBezTo>
                  <a:cubicBezTo>
                    <a:pt x="18" y="12"/>
                    <a:pt x="15" y="13"/>
                    <a:pt x="11" y="12"/>
                  </a:cubicBezTo>
                  <a:cubicBezTo>
                    <a:pt x="8" y="11"/>
                    <a:pt x="5" y="9"/>
                    <a:pt x="2" y="6"/>
                  </a:cubicBezTo>
                  <a:cubicBezTo>
                    <a:pt x="3" y="12"/>
                    <a:pt x="7" y="15"/>
                    <a:pt x="7" y="16"/>
                  </a:cubicBezTo>
                  <a:cubicBezTo>
                    <a:pt x="7" y="17"/>
                    <a:pt x="7" y="17"/>
                    <a:pt x="6" y="17"/>
                  </a:cubicBezTo>
                  <a:cubicBezTo>
                    <a:pt x="5" y="19"/>
                    <a:pt x="0" y="24"/>
                    <a:pt x="0" y="26"/>
                  </a:cubicBezTo>
                  <a:cubicBezTo>
                    <a:pt x="1" y="26"/>
                    <a:pt x="3" y="25"/>
                    <a:pt x="4" y="24"/>
                  </a:cubicBezTo>
                  <a:cubicBezTo>
                    <a:pt x="6" y="23"/>
                    <a:pt x="11" y="19"/>
                    <a:pt x="13" y="18"/>
                  </a:cubicBezTo>
                  <a:cubicBezTo>
                    <a:pt x="13" y="18"/>
                    <a:pt x="17" y="17"/>
                    <a:pt x="17" y="18"/>
                  </a:cubicBezTo>
                  <a:cubicBezTo>
                    <a:pt x="17" y="18"/>
                    <a:pt x="17" y="19"/>
                    <a:pt x="17" y="19"/>
                  </a:cubicBezTo>
                  <a:cubicBezTo>
                    <a:pt x="17" y="20"/>
                    <a:pt x="18" y="20"/>
                    <a:pt x="19" y="21"/>
                  </a:cubicBezTo>
                  <a:cubicBezTo>
                    <a:pt x="20" y="22"/>
                    <a:pt x="22" y="23"/>
                    <a:pt x="22" y="24"/>
                  </a:cubicBezTo>
                  <a:cubicBezTo>
                    <a:pt x="24" y="27"/>
                    <a:pt x="24" y="29"/>
                    <a:pt x="24" y="31"/>
                  </a:cubicBezTo>
                  <a:cubicBezTo>
                    <a:pt x="25" y="31"/>
                    <a:pt x="26" y="29"/>
                    <a:pt x="26" y="29"/>
                  </a:cubicBezTo>
                  <a:cubicBezTo>
                    <a:pt x="27" y="28"/>
                    <a:pt x="29" y="25"/>
                    <a:pt x="29" y="25"/>
                  </a:cubicBezTo>
                  <a:cubicBezTo>
                    <a:pt x="30" y="25"/>
                    <a:pt x="32" y="26"/>
                    <a:pt x="32" y="26"/>
                  </a:cubicBezTo>
                  <a:cubicBezTo>
                    <a:pt x="35" y="27"/>
                    <a:pt x="37" y="27"/>
                    <a:pt x="40" y="27"/>
                  </a:cubicBezTo>
                  <a:cubicBezTo>
                    <a:pt x="43" y="27"/>
                    <a:pt x="51" y="27"/>
                    <a:pt x="57" y="23"/>
                  </a:cubicBezTo>
                  <a:cubicBezTo>
                    <a:pt x="58" y="22"/>
                    <a:pt x="59" y="20"/>
                    <a:pt x="59" y="20"/>
                  </a:cubicBezTo>
                  <a:cubicBezTo>
                    <a:pt x="59" y="20"/>
                    <a:pt x="59" y="20"/>
                    <a:pt x="58" y="20"/>
                  </a:cubicBezTo>
                  <a:cubicBezTo>
                    <a:pt x="59" y="19"/>
                    <a:pt x="60" y="19"/>
                    <a:pt x="60" y="18"/>
                  </a:cubicBezTo>
                  <a:close/>
                  <a:moveTo>
                    <a:pt x="55" y="18"/>
                  </a:moveTo>
                  <a:cubicBezTo>
                    <a:pt x="54" y="18"/>
                    <a:pt x="53" y="18"/>
                    <a:pt x="53" y="17"/>
                  </a:cubicBezTo>
                  <a:cubicBezTo>
                    <a:pt x="53" y="16"/>
                    <a:pt x="54" y="16"/>
                    <a:pt x="55" y="16"/>
                  </a:cubicBezTo>
                  <a:cubicBezTo>
                    <a:pt x="55" y="16"/>
                    <a:pt x="56" y="16"/>
                    <a:pt x="56" y="17"/>
                  </a:cubicBezTo>
                  <a:cubicBezTo>
                    <a:pt x="56" y="18"/>
                    <a:pt x="55" y="18"/>
                    <a:pt x="55" y="18"/>
                  </a:cubicBezTo>
                  <a:close/>
                </a:path>
              </a:pathLst>
            </a:custGeom>
            <a:solidFill>
              <a:srgbClr val="026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55" tIns="45778" rIns="91555" bIns="45778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145829" y="2684403"/>
              <a:ext cx="411530" cy="417577"/>
            </a:xfrm>
            <a:custGeom>
              <a:avLst/>
              <a:gdLst>
                <a:gd name="T0" fmla="*/ 27 w 80"/>
                <a:gd name="T1" fmla="*/ 45 h 63"/>
                <a:gd name="T2" fmla="*/ 33 w 80"/>
                <a:gd name="T3" fmla="*/ 40 h 63"/>
                <a:gd name="T4" fmla="*/ 34 w 80"/>
                <a:gd name="T5" fmla="*/ 40 h 63"/>
                <a:gd name="T6" fmla="*/ 34 w 80"/>
                <a:gd name="T7" fmla="*/ 40 h 63"/>
                <a:gd name="T8" fmla="*/ 40 w 80"/>
                <a:gd name="T9" fmla="*/ 45 h 63"/>
                <a:gd name="T10" fmla="*/ 46 w 80"/>
                <a:gd name="T11" fmla="*/ 40 h 63"/>
                <a:gd name="T12" fmla="*/ 47 w 80"/>
                <a:gd name="T13" fmla="*/ 40 h 63"/>
                <a:gd name="T14" fmla="*/ 48 w 80"/>
                <a:gd name="T15" fmla="*/ 40 h 63"/>
                <a:gd name="T16" fmla="*/ 48 w 80"/>
                <a:gd name="T17" fmla="*/ 40 h 63"/>
                <a:gd name="T18" fmla="*/ 56 w 80"/>
                <a:gd name="T19" fmla="*/ 45 h 63"/>
                <a:gd name="T20" fmla="*/ 61 w 80"/>
                <a:gd name="T21" fmla="*/ 17 h 63"/>
                <a:gd name="T22" fmla="*/ 55 w 80"/>
                <a:gd name="T23" fmla="*/ 5 h 63"/>
                <a:gd name="T24" fmla="*/ 46 w 80"/>
                <a:gd name="T25" fmla="*/ 0 h 63"/>
                <a:gd name="T26" fmla="*/ 35 w 80"/>
                <a:gd name="T27" fmla="*/ 5 h 63"/>
                <a:gd name="T28" fmla="*/ 22 w 80"/>
                <a:gd name="T29" fmla="*/ 16 h 63"/>
                <a:gd name="T30" fmla="*/ 17 w 80"/>
                <a:gd name="T31" fmla="*/ 25 h 63"/>
                <a:gd name="T32" fmla="*/ 47 w 80"/>
                <a:gd name="T33" fmla="*/ 9 h 63"/>
                <a:gd name="T34" fmla="*/ 54 w 80"/>
                <a:gd name="T35" fmla="*/ 12 h 63"/>
                <a:gd name="T36" fmla="*/ 47 w 80"/>
                <a:gd name="T37" fmla="*/ 9 h 63"/>
                <a:gd name="T38" fmla="*/ 43 w 80"/>
                <a:gd name="T39" fmla="*/ 9 h 63"/>
                <a:gd name="T40" fmla="*/ 37 w 80"/>
                <a:gd name="T41" fmla="*/ 12 h 63"/>
                <a:gd name="T42" fmla="*/ 27 w 80"/>
                <a:gd name="T43" fmla="*/ 9 h 63"/>
                <a:gd name="T44" fmla="*/ 33 w 80"/>
                <a:gd name="T45" fmla="*/ 12 h 63"/>
                <a:gd name="T46" fmla="*/ 27 w 80"/>
                <a:gd name="T47" fmla="*/ 9 h 63"/>
                <a:gd name="T48" fmla="*/ 55 w 80"/>
                <a:gd name="T49" fmla="*/ 22 h 63"/>
                <a:gd name="T50" fmla="*/ 54 w 80"/>
                <a:gd name="T51" fmla="*/ 32 h 63"/>
                <a:gd name="T52" fmla="*/ 30 w 80"/>
                <a:gd name="T53" fmla="*/ 34 h 63"/>
                <a:gd name="T54" fmla="*/ 24 w 80"/>
                <a:gd name="T55" fmla="*/ 24 h 63"/>
                <a:gd name="T56" fmla="*/ 80 w 80"/>
                <a:gd name="T57" fmla="*/ 49 h 63"/>
                <a:gd name="T58" fmla="*/ 80 w 80"/>
                <a:gd name="T59" fmla="*/ 63 h 63"/>
                <a:gd name="T60" fmla="*/ 0 w 80"/>
                <a:gd name="T61" fmla="*/ 49 h 63"/>
                <a:gd name="T62" fmla="*/ 6 w 80"/>
                <a:gd name="T63" fmla="*/ 44 h 63"/>
                <a:gd name="T64" fmla="*/ 7 w 80"/>
                <a:gd name="T65" fmla="*/ 44 h 63"/>
                <a:gd name="T66" fmla="*/ 8 w 80"/>
                <a:gd name="T67" fmla="*/ 44 h 63"/>
                <a:gd name="T68" fmla="*/ 8 w 80"/>
                <a:gd name="T69" fmla="*/ 44 h 63"/>
                <a:gd name="T70" fmla="*/ 14 w 80"/>
                <a:gd name="T71" fmla="*/ 49 h 63"/>
                <a:gd name="T72" fmla="*/ 20 w 80"/>
                <a:gd name="T73" fmla="*/ 44 h 63"/>
                <a:gd name="T74" fmla="*/ 20 w 80"/>
                <a:gd name="T75" fmla="*/ 44 h 63"/>
                <a:gd name="T76" fmla="*/ 21 w 80"/>
                <a:gd name="T77" fmla="*/ 44 h 63"/>
                <a:gd name="T78" fmla="*/ 21 w 80"/>
                <a:gd name="T79" fmla="*/ 44 h 63"/>
                <a:gd name="T80" fmla="*/ 27 w 80"/>
                <a:gd name="T81" fmla="*/ 49 h 63"/>
                <a:gd name="T82" fmla="*/ 33 w 80"/>
                <a:gd name="T83" fmla="*/ 44 h 63"/>
                <a:gd name="T84" fmla="*/ 34 w 80"/>
                <a:gd name="T85" fmla="*/ 44 h 63"/>
                <a:gd name="T86" fmla="*/ 34 w 80"/>
                <a:gd name="T87" fmla="*/ 44 h 63"/>
                <a:gd name="T88" fmla="*/ 34 w 80"/>
                <a:gd name="T89" fmla="*/ 44 h 63"/>
                <a:gd name="T90" fmla="*/ 40 w 80"/>
                <a:gd name="T91" fmla="*/ 49 h 63"/>
                <a:gd name="T92" fmla="*/ 46 w 80"/>
                <a:gd name="T93" fmla="*/ 44 h 63"/>
                <a:gd name="T94" fmla="*/ 47 w 80"/>
                <a:gd name="T95" fmla="*/ 44 h 63"/>
                <a:gd name="T96" fmla="*/ 48 w 80"/>
                <a:gd name="T97" fmla="*/ 44 h 63"/>
                <a:gd name="T98" fmla="*/ 48 w 80"/>
                <a:gd name="T99" fmla="*/ 44 h 63"/>
                <a:gd name="T100" fmla="*/ 60 w 80"/>
                <a:gd name="T101" fmla="*/ 44 h 63"/>
                <a:gd name="T102" fmla="*/ 60 w 80"/>
                <a:gd name="T103" fmla="*/ 44 h 63"/>
                <a:gd name="T104" fmla="*/ 61 w 80"/>
                <a:gd name="T105" fmla="*/ 44 h 63"/>
                <a:gd name="T106" fmla="*/ 61 w 80"/>
                <a:gd name="T107" fmla="*/ 44 h 63"/>
                <a:gd name="T108" fmla="*/ 67 w 80"/>
                <a:gd name="T109" fmla="*/ 49 h 63"/>
                <a:gd name="T110" fmla="*/ 73 w 80"/>
                <a:gd name="T111" fmla="*/ 44 h 63"/>
                <a:gd name="T112" fmla="*/ 73 w 80"/>
                <a:gd name="T113" fmla="*/ 44 h 63"/>
                <a:gd name="T114" fmla="*/ 74 w 80"/>
                <a:gd name="T115" fmla="*/ 44 h 63"/>
                <a:gd name="T116" fmla="*/ 74 w 80"/>
                <a:gd name="T117" fmla="*/ 44 h 63"/>
                <a:gd name="T118" fmla="*/ 80 w 80"/>
                <a:gd name="T119" fmla="*/ 4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0" h="63">
                  <a:moveTo>
                    <a:pt x="25" y="45"/>
                  </a:moveTo>
                  <a:cubicBezTo>
                    <a:pt x="26" y="45"/>
                    <a:pt x="26" y="45"/>
                    <a:pt x="27" y="45"/>
                  </a:cubicBezTo>
                  <a:cubicBezTo>
                    <a:pt x="30" y="45"/>
                    <a:pt x="32" y="44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40"/>
                    <a:pt x="33" y="40"/>
                    <a:pt x="3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6" y="44"/>
                    <a:pt x="38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3" y="45"/>
                    <a:pt x="45" y="44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8" y="40"/>
                    <a:pt x="48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9" y="44"/>
                    <a:pt x="51" y="45"/>
                    <a:pt x="54" y="45"/>
                  </a:cubicBezTo>
                  <a:cubicBezTo>
                    <a:pt x="54" y="45"/>
                    <a:pt x="55" y="45"/>
                    <a:pt x="56" y="4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5" y="22"/>
                    <a:pt x="63" y="19"/>
                    <a:pt x="61" y="17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7" y="19"/>
                    <a:pt x="16" y="22"/>
                    <a:pt x="17" y="25"/>
                  </a:cubicBezTo>
                  <a:lnTo>
                    <a:pt x="25" y="45"/>
                  </a:lnTo>
                  <a:close/>
                  <a:moveTo>
                    <a:pt x="47" y="9"/>
                  </a:moveTo>
                  <a:cubicBezTo>
                    <a:pt x="54" y="9"/>
                    <a:pt x="54" y="9"/>
                    <a:pt x="54" y="9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7" y="12"/>
                    <a:pt x="47" y="12"/>
                    <a:pt x="47" y="12"/>
                  </a:cubicBezTo>
                  <a:lnTo>
                    <a:pt x="47" y="9"/>
                  </a:lnTo>
                  <a:close/>
                  <a:moveTo>
                    <a:pt x="37" y="9"/>
                  </a:moveTo>
                  <a:cubicBezTo>
                    <a:pt x="43" y="9"/>
                    <a:pt x="43" y="9"/>
                    <a:pt x="43" y="9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7" y="12"/>
                    <a:pt x="37" y="12"/>
                    <a:pt x="37" y="12"/>
                  </a:cubicBezTo>
                  <a:lnTo>
                    <a:pt x="37" y="9"/>
                  </a:lnTo>
                  <a:close/>
                  <a:moveTo>
                    <a:pt x="27" y="9"/>
                  </a:moveTo>
                  <a:cubicBezTo>
                    <a:pt x="33" y="9"/>
                    <a:pt x="33" y="9"/>
                    <a:pt x="33" y="9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27" y="12"/>
                    <a:pt x="27" y="12"/>
                    <a:pt x="27" y="12"/>
                  </a:cubicBezTo>
                  <a:lnTo>
                    <a:pt x="27" y="9"/>
                  </a:lnTo>
                  <a:close/>
                  <a:moveTo>
                    <a:pt x="26" y="22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6" y="22"/>
                    <a:pt x="57" y="23"/>
                    <a:pt x="57" y="24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3" y="33"/>
                    <a:pt x="52" y="34"/>
                    <a:pt x="51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8" y="34"/>
                    <a:pt x="27" y="33"/>
                    <a:pt x="27" y="32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3"/>
                    <a:pt x="24" y="22"/>
                    <a:pt x="26" y="22"/>
                  </a:cubicBezTo>
                  <a:close/>
                  <a:moveTo>
                    <a:pt x="80" y="49"/>
                  </a:moveTo>
                  <a:cubicBezTo>
                    <a:pt x="80" y="49"/>
                    <a:pt x="80" y="49"/>
                    <a:pt x="80" y="49"/>
                  </a:cubicBezTo>
                  <a:cubicBezTo>
                    <a:pt x="80" y="63"/>
                    <a:pt x="80" y="63"/>
                    <a:pt x="8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3" y="49"/>
                    <a:pt x="5" y="48"/>
                    <a:pt x="6" y="44"/>
                  </a:cubicBezTo>
                  <a:cubicBezTo>
                    <a:pt x="6" y="44"/>
                    <a:pt x="6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8"/>
                    <a:pt x="11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7" y="49"/>
                    <a:pt x="18" y="48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4"/>
                    <a:pt x="20" y="44"/>
                    <a:pt x="21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3" y="48"/>
                    <a:pt x="24" y="49"/>
                    <a:pt x="27" y="49"/>
                  </a:cubicBezTo>
                  <a:cubicBezTo>
                    <a:pt x="30" y="49"/>
                    <a:pt x="32" y="48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4"/>
                    <a:pt x="33" y="44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6" y="48"/>
                    <a:pt x="38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3" y="49"/>
                    <a:pt x="45" y="48"/>
                    <a:pt x="46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7" y="44"/>
                    <a:pt x="48" y="44"/>
                    <a:pt x="48" y="44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9" y="48"/>
                    <a:pt x="51" y="49"/>
                    <a:pt x="54" y="49"/>
                  </a:cubicBezTo>
                  <a:cubicBezTo>
                    <a:pt x="56" y="49"/>
                    <a:pt x="58" y="48"/>
                    <a:pt x="60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0" y="44"/>
                    <a:pt x="61" y="44"/>
                    <a:pt x="61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2" y="48"/>
                    <a:pt x="64" y="49"/>
                    <a:pt x="67" y="49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70" y="49"/>
                    <a:pt x="72" y="48"/>
                    <a:pt x="73" y="44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3" y="44"/>
                    <a:pt x="73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6" y="48"/>
                    <a:pt x="78" y="49"/>
                    <a:pt x="80" y="49"/>
                  </a:cubicBezTo>
                  <a:close/>
                </a:path>
              </a:pathLst>
            </a:custGeom>
            <a:solidFill>
              <a:srgbClr val="026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55" tIns="45778" rIns="91555" bIns="45778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31" name="Freeform 43"/>
            <p:cNvSpPr>
              <a:spLocks noChangeAspect="1" noEditPoints="1"/>
            </p:cNvSpPr>
            <p:nvPr/>
          </p:nvSpPr>
          <p:spPr bwMode="auto">
            <a:xfrm>
              <a:off x="161358" y="3624964"/>
              <a:ext cx="396001" cy="450358"/>
            </a:xfrm>
            <a:custGeom>
              <a:avLst/>
              <a:gdLst>
                <a:gd name="T0" fmla="*/ 22 w 52"/>
                <a:gd name="T1" fmla="*/ 29 h 61"/>
                <a:gd name="T2" fmla="*/ 20 w 52"/>
                <a:gd name="T3" fmla="*/ 30 h 61"/>
                <a:gd name="T4" fmla="*/ 22 w 52"/>
                <a:gd name="T5" fmla="*/ 28 h 61"/>
                <a:gd name="T6" fmla="*/ 18 w 52"/>
                <a:gd name="T7" fmla="*/ 23 h 61"/>
                <a:gd name="T8" fmla="*/ 19 w 52"/>
                <a:gd name="T9" fmla="*/ 21 h 61"/>
                <a:gd name="T10" fmla="*/ 17 w 52"/>
                <a:gd name="T11" fmla="*/ 22 h 61"/>
                <a:gd name="T12" fmla="*/ 19 w 52"/>
                <a:gd name="T13" fmla="*/ 3 h 61"/>
                <a:gd name="T14" fmla="*/ 6 w 52"/>
                <a:gd name="T15" fmla="*/ 5 h 61"/>
                <a:gd name="T16" fmla="*/ 28 w 52"/>
                <a:gd name="T17" fmla="*/ 9 h 61"/>
                <a:gd name="T18" fmla="*/ 27 w 52"/>
                <a:gd name="T19" fmla="*/ 1 h 61"/>
                <a:gd name="T20" fmla="*/ 9 w 52"/>
                <a:gd name="T21" fmla="*/ 38 h 61"/>
                <a:gd name="T22" fmla="*/ 9 w 52"/>
                <a:gd name="T23" fmla="*/ 12 h 61"/>
                <a:gd name="T24" fmla="*/ 35 w 52"/>
                <a:gd name="T25" fmla="*/ 21 h 61"/>
                <a:gd name="T26" fmla="*/ 30 w 52"/>
                <a:gd name="T27" fmla="*/ 32 h 61"/>
                <a:gd name="T28" fmla="*/ 19 w 52"/>
                <a:gd name="T29" fmla="*/ 26 h 61"/>
                <a:gd name="T30" fmla="*/ 18 w 52"/>
                <a:gd name="T31" fmla="*/ 29 h 61"/>
                <a:gd name="T32" fmla="*/ 14 w 52"/>
                <a:gd name="T33" fmla="*/ 28 h 61"/>
                <a:gd name="T34" fmla="*/ 19 w 52"/>
                <a:gd name="T35" fmla="*/ 32 h 61"/>
                <a:gd name="T36" fmla="*/ 20 w 52"/>
                <a:gd name="T37" fmla="*/ 33 h 61"/>
                <a:gd name="T38" fmla="*/ 23 w 52"/>
                <a:gd name="T39" fmla="*/ 31 h 61"/>
                <a:gd name="T40" fmla="*/ 24 w 52"/>
                <a:gd name="T41" fmla="*/ 25 h 61"/>
                <a:gd name="T42" fmla="*/ 20 w 52"/>
                <a:gd name="T43" fmla="*/ 21 h 61"/>
                <a:gd name="T44" fmla="*/ 24 w 52"/>
                <a:gd name="T45" fmla="*/ 22 h 61"/>
                <a:gd name="T46" fmla="*/ 20 w 52"/>
                <a:gd name="T47" fmla="*/ 19 h 61"/>
                <a:gd name="T48" fmla="*/ 19 w 52"/>
                <a:gd name="T49" fmla="*/ 18 h 61"/>
                <a:gd name="T50" fmla="*/ 16 w 52"/>
                <a:gd name="T51" fmla="*/ 20 h 61"/>
                <a:gd name="T52" fmla="*/ 16 w 52"/>
                <a:gd name="T53" fmla="*/ 25 h 61"/>
                <a:gd name="T54" fmla="*/ 46 w 52"/>
                <a:gd name="T55" fmla="*/ 37 h 61"/>
                <a:gd name="T56" fmla="*/ 49 w 52"/>
                <a:gd name="T57" fmla="*/ 42 h 61"/>
                <a:gd name="T58" fmla="*/ 17 w 52"/>
                <a:gd name="T59" fmla="*/ 42 h 61"/>
                <a:gd name="T60" fmla="*/ 29 w 52"/>
                <a:gd name="T61" fmla="*/ 35 h 61"/>
                <a:gd name="T62" fmla="*/ 33 w 52"/>
                <a:gd name="T63" fmla="*/ 61 h 61"/>
                <a:gd name="T64" fmla="*/ 46 w 52"/>
                <a:gd name="T65" fmla="*/ 37 h 61"/>
                <a:gd name="T66" fmla="*/ 35 w 52"/>
                <a:gd name="T67" fmla="*/ 42 h 61"/>
                <a:gd name="T68" fmla="*/ 34 w 52"/>
                <a:gd name="T69" fmla="*/ 41 h 61"/>
                <a:gd name="T70" fmla="*/ 32 w 52"/>
                <a:gd name="T71" fmla="*/ 41 h 61"/>
                <a:gd name="T72" fmla="*/ 32 w 52"/>
                <a:gd name="T73" fmla="*/ 46 h 61"/>
                <a:gd name="T74" fmla="*/ 32 w 52"/>
                <a:gd name="T75" fmla="*/ 30 h 61"/>
                <a:gd name="T76" fmla="*/ 33 w 52"/>
                <a:gd name="T77" fmla="*/ 35 h 61"/>
                <a:gd name="T78" fmla="*/ 35 w 52"/>
                <a:gd name="T79" fmla="*/ 25 h 61"/>
                <a:gd name="T80" fmla="*/ 36 w 52"/>
                <a:gd name="T81" fmla="*/ 30 h 61"/>
                <a:gd name="T82" fmla="*/ 37 w 52"/>
                <a:gd name="T83" fmla="*/ 20 h 61"/>
                <a:gd name="T84" fmla="*/ 38 w 52"/>
                <a:gd name="T85" fmla="*/ 25 h 61"/>
                <a:gd name="T86" fmla="*/ 43 w 52"/>
                <a:gd name="T87" fmla="*/ 36 h 61"/>
                <a:gd name="T88" fmla="*/ 36 w 52"/>
                <a:gd name="T89" fmla="*/ 41 h 61"/>
                <a:gd name="T90" fmla="*/ 46 w 52"/>
                <a:gd name="T91" fmla="*/ 31 h 61"/>
                <a:gd name="T92" fmla="*/ 38 w 52"/>
                <a:gd name="T93" fmla="*/ 36 h 61"/>
                <a:gd name="T94" fmla="*/ 48 w 52"/>
                <a:gd name="T95" fmla="*/ 26 h 61"/>
                <a:gd name="T96" fmla="*/ 41 w 52"/>
                <a:gd name="T97" fmla="*/ 32 h 61"/>
                <a:gd name="T98" fmla="*/ 45 w 52"/>
                <a:gd name="T99" fmla="*/ 2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" h="61">
                  <a:moveTo>
                    <a:pt x="22" y="28"/>
                  </a:moveTo>
                  <a:cubicBezTo>
                    <a:pt x="22" y="28"/>
                    <a:pt x="22" y="28"/>
                    <a:pt x="22" y="29"/>
                  </a:cubicBezTo>
                  <a:cubicBezTo>
                    <a:pt x="22" y="29"/>
                    <a:pt x="22" y="29"/>
                    <a:pt x="21" y="30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7"/>
                    <a:pt x="22" y="28"/>
                  </a:cubicBezTo>
                  <a:close/>
                  <a:moveTo>
                    <a:pt x="17" y="22"/>
                  </a:moveTo>
                  <a:cubicBezTo>
                    <a:pt x="17" y="23"/>
                    <a:pt x="17" y="23"/>
                    <a:pt x="18" y="23"/>
                  </a:cubicBezTo>
                  <a:cubicBezTo>
                    <a:pt x="18" y="24"/>
                    <a:pt x="18" y="24"/>
                    <a:pt x="19" y="24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8" y="21"/>
                    <a:pt x="18" y="21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lose/>
                  <a:moveTo>
                    <a:pt x="27" y="1"/>
                  </a:moveTo>
                  <a:cubicBezTo>
                    <a:pt x="23" y="0"/>
                    <a:pt x="21" y="3"/>
                    <a:pt x="19" y="3"/>
                  </a:cubicBezTo>
                  <a:cubicBezTo>
                    <a:pt x="18" y="3"/>
                    <a:pt x="16" y="0"/>
                    <a:pt x="12" y="1"/>
                  </a:cubicBezTo>
                  <a:cubicBezTo>
                    <a:pt x="8" y="1"/>
                    <a:pt x="6" y="5"/>
                    <a:pt x="6" y="5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1" y="1"/>
                    <a:pt x="27" y="1"/>
                  </a:cubicBezTo>
                  <a:close/>
                  <a:moveTo>
                    <a:pt x="14" y="38"/>
                  </a:moveTo>
                  <a:cubicBezTo>
                    <a:pt x="9" y="38"/>
                    <a:pt x="9" y="38"/>
                    <a:pt x="9" y="38"/>
                  </a:cubicBezTo>
                  <a:cubicBezTo>
                    <a:pt x="4" y="38"/>
                    <a:pt x="3" y="34"/>
                    <a:pt x="3" y="34"/>
                  </a:cubicBezTo>
                  <a:cubicBezTo>
                    <a:pt x="0" y="20"/>
                    <a:pt x="9" y="12"/>
                    <a:pt x="9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3" y="15"/>
                    <a:pt x="35" y="21"/>
                  </a:cubicBezTo>
                  <a:cubicBezTo>
                    <a:pt x="34" y="22"/>
                    <a:pt x="33" y="24"/>
                    <a:pt x="32" y="26"/>
                  </a:cubicBezTo>
                  <a:cubicBezTo>
                    <a:pt x="31" y="28"/>
                    <a:pt x="30" y="30"/>
                    <a:pt x="30" y="32"/>
                  </a:cubicBezTo>
                  <a:cubicBezTo>
                    <a:pt x="25" y="32"/>
                    <a:pt x="17" y="33"/>
                    <a:pt x="14" y="38"/>
                  </a:cubicBezTo>
                  <a:close/>
                  <a:moveTo>
                    <a:pt x="19" y="26"/>
                  </a:moveTo>
                  <a:cubicBezTo>
                    <a:pt x="19" y="30"/>
                    <a:pt x="19" y="30"/>
                    <a:pt x="19" y="30"/>
                  </a:cubicBezTo>
                  <a:cubicBezTo>
                    <a:pt x="18" y="30"/>
                    <a:pt x="18" y="29"/>
                    <a:pt x="18" y="29"/>
                  </a:cubicBezTo>
                  <a:cubicBezTo>
                    <a:pt x="17" y="29"/>
                    <a:pt x="17" y="28"/>
                    <a:pt x="17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9"/>
                    <a:pt x="15" y="30"/>
                    <a:pt x="16" y="31"/>
                  </a:cubicBezTo>
                  <a:cubicBezTo>
                    <a:pt x="16" y="31"/>
                    <a:pt x="17" y="32"/>
                    <a:pt x="19" y="3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0"/>
                    <a:pt x="24" y="29"/>
                    <a:pt x="24" y="28"/>
                  </a:cubicBezTo>
                  <a:cubicBezTo>
                    <a:pt x="24" y="27"/>
                    <a:pt x="24" y="26"/>
                    <a:pt x="24" y="25"/>
                  </a:cubicBezTo>
                  <a:cubicBezTo>
                    <a:pt x="23" y="25"/>
                    <a:pt x="22" y="24"/>
                    <a:pt x="20" y="24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21"/>
                    <a:pt x="21" y="21"/>
                    <a:pt x="21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1"/>
                    <a:pt x="23" y="20"/>
                    <a:pt x="23" y="20"/>
                  </a:cubicBezTo>
                  <a:cubicBezTo>
                    <a:pt x="22" y="19"/>
                    <a:pt x="21" y="19"/>
                    <a:pt x="20" y="19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9"/>
                    <a:pt x="16" y="19"/>
                    <a:pt x="16" y="20"/>
                  </a:cubicBezTo>
                  <a:cubicBezTo>
                    <a:pt x="15" y="20"/>
                    <a:pt x="15" y="21"/>
                    <a:pt x="15" y="22"/>
                  </a:cubicBezTo>
                  <a:cubicBezTo>
                    <a:pt x="15" y="23"/>
                    <a:pt x="15" y="24"/>
                    <a:pt x="16" y="25"/>
                  </a:cubicBezTo>
                  <a:cubicBezTo>
                    <a:pt x="16" y="25"/>
                    <a:pt x="17" y="26"/>
                    <a:pt x="19" y="26"/>
                  </a:cubicBezTo>
                  <a:close/>
                  <a:moveTo>
                    <a:pt x="46" y="37"/>
                  </a:moveTo>
                  <a:cubicBezTo>
                    <a:pt x="46" y="37"/>
                    <a:pt x="45" y="38"/>
                    <a:pt x="45" y="38"/>
                  </a:cubicBezTo>
                  <a:cubicBezTo>
                    <a:pt x="47" y="39"/>
                    <a:pt x="49" y="40"/>
                    <a:pt x="49" y="42"/>
                  </a:cubicBezTo>
                  <a:cubicBezTo>
                    <a:pt x="49" y="45"/>
                    <a:pt x="42" y="47"/>
                    <a:pt x="33" y="47"/>
                  </a:cubicBezTo>
                  <a:cubicBezTo>
                    <a:pt x="24" y="47"/>
                    <a:pt x="17" y="45"/>
                    <a:pt x="17" y="42"/>
                  </a:cubicBezTo>
                  <a:cubicBezTo>
                    <a:pt x="17" y="39"/>
                    <a:pt x="22" y="37"/>
                    <a:pt x="29" y="37"/>
                  </a:cubicBezTo>
                  <a:cubicBezTo>
                    <a:pt x="29" y="36"/>
                    <a:pt x="29" y="35"/>
                    <a:pt x="29" y="35"/>
                  </a:cubicBezTo>
                  <a:cubicBezTo>
                    <a:pt x="21" y="35"/>
                    <a:pt x="14" y="37"/>
                    <a:pt x="14" y="44"/>
                  </a:cubicBezTo>
                  <a:cubicBezTo>
                    <a:pt x="14" y="52"/>
                    <a:pt x="22" y="61"/>
                    <a:pt x="33" y="61"/>
                  </a:cubicBezTo>
                  <a:cubicBezTo>
                    <a:pt x="43" y="61"/>
                    <a:pt x="52" y="52"/>
                    <a:pt x="52" y="44"/>
                  </a:cubicBezTo>
                  <a:cubicBezTo>
                    <a:pt x="52" y="40"/>
                    <a:pt x="50" y="38"/>
                    <a:pt x="46" y="37"/>
                  </a:cubicBezTo>
                  <a:close/>
                  <a:moveTo>
                    <a:pt x="32" y="46"/>
                  </a:moveTo>
                  <a:cubicBezTo>
                    <a:pt x="35" y="42"/>
                    <a:pt x="35" y="42"/>
                    <a:pt x="35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41"/>
                    <a:pt x="34" y="42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3" y="41"/>
                    <a:pt x="33" y="40"/>
                    <a:pt x="32" y="41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0" y="46"/>
                    <a:pt x="32" y="47"/>
                    <a:pt x="32" y="46"/>
                  </a:cubicBezTo>
                  <a:close/>
                  <a:moveTo>
                    <a:pt x="33" y="35"/>
                  </a:moveTo>
                  <a:cubicBezTo>
                    <a:pt x="31" y="32"/>
                    <a:pt x="32" y="30"/>
                    <a:pt x="32" y="30"/>
                  </a:cubicBezTo>
                  <a:cubicBezTo>
                    <a:pt x="32" y="31"/>
                    <a:pt x="29" y="38"/>
                    <a:pt x="32" y="40"/>
                  </a:cubicBezTo>
                  <a:cubicBezTo>
                    <a:pt x="34" y="40"/>
                    <a:pt x="36" y="38"/>
                    <a:pt x="33" y="35"/>
                  </a:cubicBezTo>
                  <a:close/>
                  <a:moveTo>
                    <a:pt x="36" y="30"/>
                  </a:moveTo>
                  <a:cubicBezTo>
                    <a:pt x="34" y="27"/>
                    <a:pt x="35" y="25"/>
                    <a:pt x="35" y="25"/>
                  </a:cubicBezTo>
                  <a:cubicBezTo>
                    <a:pt x="34" y="26"/>
                    <a:pt x="31" y="33"/>
                    <a:pt x="35" y="35"/>
                  </a:cubicBezTo>
                  <a:cubicBezTo>
                    <a:pt x="36" y="35"/>
                    <a:pt x="39" y="34"/>
                    <a:pt x="36" y="30"/>
                  </a:cubicBezTo>
                  <a:close/>
                  <a:moveTo>
                    <a:pt x="38" y="25"/>
                  </a:moveTo>
                  <a:cubicBezTo>
                    <a:pt x="36" y="22"/>
                    <a:pt x="37" y="20"/>
                    <a:pt x="37" y="20"/>
                  </a:cubicBezTo>
                  <a:cubicBezTo>
                    <a:pt x="37" y="21"/>
                    <a:pt x="34" y="28"/>
                    <a:pt x="37" y="30"/>
                  </a:cubicBezTo>
                  <a:cubicBezTo>
                    <a:pt x="39" y="31"/>
                    <a:pt x="41" y="29"/>
                    <a:pt x="38" y="25"/>
                  </a:cubicBezTo>
                  <a:close/>
                  <a:moveTo>
                    <a:pt x="36" y="41"/>
                  </a:moveTo>
                  <a:cubicBezTo>
                    <a:pt x="39" y="43"/>
                    <a:pt x="43" y="37"/>
                    <a:pt x="43" y="36"/>
                  </a:cubicBezTo>
                  <a:cubicBezTo>
                    <a:pt x="43" y="36"/>
                    <a:pt x="43" y="38"/>
                    <a:pt x="39" y="38"/>
                  </a:cubicBezTo>
                  <a:cubicBezTo>
                    <a:pt x="34" y="37"/>
                    <a:pt x="34" y="41"/>
                    <a:pt x="36" y="41"/>
                  </a:cubicBezTo>
                  <a:close/>
                  <a:moveTo>
                    <a:pt x="38" y="36"/>
                  </a:moveTo>
                  <a:cubicBezTo>
                    <a:pt x="42" y="38"/>
                    <a:pt x="46" y="32"/>
                    <a:pt x="46" y="31"/>
                  </a:cubicBezTo>
                  <a:cubicBezTo>
                    <a:pt x="46" y="31"/>
                    <a:pt x="45" y="33"/>
                    <a:pt x="41" y="33"/>
                  </a:cubicBezTo>
                  <a:cubicBezTo>
                    <a:pt x="37" y="33"/>
                    <a:pt x="37" y="36"/>
                    <a:pt x="38" y="36"/>
                  </a:cubicBezTo>
                  <a:close/>
                  <a:moveTo>
                    <a:pt x="41" y="32"/>
                  </a:moveTo>
                  <a:cubicBezTo>
                    <a:pt x="44" y="33"/>
                    <a:pt x="48" y="27"/>
                    <a:pt x="48" y="26"/>
                  </a:cubicBezTo>
                  <a:cubicBezTo>
                    <a:pt x="48" y="26"/>
                    <a:pt x="47" y="28"/>
                    <a:pt x="44" y="28"/>
                  </a:cubicBezTo>
                  <a:cubicBezTo>
                    <a:pt x="39" y="28"/>
                    <a:pt x="39" y="31"/>
                    <a:pt x="41" y="32"/>
                  </a:cubicBezTo>
                  <a:close/>
                  <a:moveTo>
                    <a:pt x="41" y="27"/>
                  </a:moveTo>
                  <a:cubicBezTo>
                    <a:pt x="44" y="29"/>
                    <a:pt x="45" y="20"/>
                    <a:pt x="45" y="20"/>
                  </a:cubicBezTo>
                  <a:cubicBezTo>
                    <a:pt x="44" y="20"/>
                    <a:pt x="38" y="26"/>
                    <a:pt x="41" y="27"/>
                  </a:cubicBezTo>
                  <a:close/>
                </a:path>
              </a:pathLst>
            </a:custGeom>
            <a:solidFill>
              <a:srgbClr val="026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55" tIns="45778" rIns="91555" bIns="45778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B61F000-A783-4CC3-AB0C-487CC14008B1}"/>
                </a:ext>
              </a:extLst>
            </p:cNvPr>
            <p:cNvSpPr txBox="1"/>
            <p:nvPr/>
          </p:nvSpPr>
          <p:spPr>
            <a:xfrm>
              <a:off x="483578" y="932017"/>
              <a:ext cx="2725638" cy="3386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1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100% of fisheries affected. $1.5bn lost income over 25 years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1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63,000 fisherman lose their livelihoods. Fishing stock could take 25 years to recover</a:t>
              </a:r>
              <a:endPara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endPara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1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500,000 people in the fishing and the seafood industry, and 1.7m dependents, will now need food aid</a:t>
              </a:r>
              <a:endPara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endPara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1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Al Hodeida port closes for 5-6 months. Fuel prices spike 200% interrupting health, water and sanitation services  </a:t>
              </a:r>
            </a:p>
            <a:p>
              <a:endPara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1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Food prices double making more Yemenis reliant on humanitarian aid and increasing food insecurity levels.</a:t>
              </a:r>
            </a:p>
            <a:p>
              <a:endPara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83B0602-EDC6-421B-815D-CE0AA49C116F}"/>
              </a:ext>
            </a:extLst>
          </p:cNvPr>
          <p:cNvGrpSpPr/>
          <p:nvPr/>
        </p:nvGrpSpPr>
        <p:grpSpPr>
          <a:xfrm>
            <a:off x="46650" y="5214806"/>
            <a:ext cx="4865611" cy="1452720"/>
            <a:chOff x="8523177" y="833915"/>
            <a:chExt cx="6499321" cy="128906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BC39E56-055C-4A15-871B-2726D3E61D3C}"/>
                </a:ext>
              </a:extLst>
            </p:cNvPr>
            <p:cNvSpPr txBox="1"/>
            <p:nvPr/>
          </p:nvSpPr>
          <p:spPr>
            <a:xfrm>
              <a:off x="8523177" y="833915"/>
              <a:ext cx="6499321" cy="28111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Environmental &amp; Humanitarian Impact</a:t>
              </a:r>
              <a:endPara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A9A496E-BAF1-48E7-B535-EFC02F6AF4AF}"/>
                </a:ext>
              </a:extLst>
            </p:cNvPr>
            <p:cNvGrpSpPr/>
            <p:nvPr/>
          </p:nvGrpSpPr>
          <p:grpSpPr>
            <a:xfrm>
              <a:off x="8638120" y="1139804"/>
              <a:ext cx="6165275" cy="983176"/>
              <a:chOff x="8570824" y="1185479"/>
              <a:chExt cx="5491715" cy="983176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70824" y="1275239"/>
                <a:ext cx="252000" cy="381330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90A1140-857B-4702-B96E-27B3D0229CAD}"/>
                  </a:ext>
                </a:extLst>
              </p:cNvPr>
              <p:cNvSpPr txBox="1"/>
              <p:nvPr/>
            </p:nvSpPr>
            <p:spPr>
              <a:xfrm>
                <a:off x="8810807" y="1185479"/>
                <a:ext cx="5251732" cy="983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100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Spill is four times larger than the Exxon Valdez. Recovery could take a quarter of a decade and potentially cost up to $20bn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1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100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Heavy contamination and pollution could extends as far as the Bab-el-Mandeb Strait, with some oil passing beyond into the Gulf of Aden</a:t>
                </a: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B76B3EC-C4B6-42BA-A9AB-3E21732FD110}"/>
              </a:ext>
            </a:extLst>
          </p:cNvPr>
          <p:cNvSpPr txBox="1"/>
          <p:nvPr/>
        </p:nvSpPr>
        <p:spPr>
          <a:xfrm>
            <a:off x="32357" y="572549"/>
            <a:ext cx="5726282" cy="369332"/>
          </a:xfrm>
          <a:prstGeom prst="rect">
            <a:avLst/>
          </a:prstGeom>
          <a:solidFill>
            <a:srgbClr val="B70039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1. Oil spill impact	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E6528A-8E33-4F3A-A2C2-195166EE003E}"/>
              </a:ext>
            </a:extLst>
          </p:cNvPr>
          <p:cNvGrpSpPr/>
          <p:nvPr/>
        </p:nvGrpSpPr>
        <p:grpSpPr>
          <a:xfrm>
            <a:off x="8517754" y="986747"/>
            <a:ext cx="3634770" cy="2476301"/>
            <a:chOff x="-829551" y="469255"/>
            <a:chExt cx="3840731" cy="2476301"/>
          </a:xfrm>
        </p:grpSpPr>
        <p:sp>
          <p:nvSpPr>
            <p:cNvPr id="29" name="TextBox 28"/>
            <p:cNvSpPr txBox="1"/>
            <p:nvPr/>
          </p:nvSpPr>
          <p:spPr>
            <a:xfrm>
              <a:off x="-829551" y="469255"/>
              <a:ext cx="3712358" cy="307777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Economic Impact</a:t>
              </a:r>
              <a:endPara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0" name="Freeform 43"/>
            <p:cNvSpPr>
              <a:spLocks noChangeAspect="1" noEditPoints="1"/>
            </p:cNvSpPr>
            <p:nvPr/>
          </p:nvSpPr>
          <p:spPr bwMode="auto">
            <a:xfrm>
              <a:off x="-755172" y="840281"/>
              <a:ext cx="396000" cy="429486"/>
            </a:xfrm>
            <a:custGeom>
              <a:avLst/>
              <a:gdLst>
                <a:gd name="T0" fmla="*/ 22 w 52"/>
                <a:gd name="T1" fmla="*/ 29 h 61"/>
                <a:gd name="T2" fmla="*/ 20 w 52"/>
                <a:gd name="T3" fmla="*/ 30 h 61"/>
                <a:gd name="T4" fmla="*/ 22 w 52"/>
                <a:gd name="T5" fmla="*/ 28 h 61"/>
                <a:gd name="T6" fmla="*/ 18 w 52"/>
                <a:gd name="T7" fmla="*/ 23 h 61"/>
                <a:gd name="T8" fmla="*/ 19 w 52"/>
                <a:gd name="T9" fmla="*/ 21 h 61"/>
                <a:gd name="T10" fmla="*/ 17 w 52"/>
                <a:gd name="T11" fmla="*/ 22 h 61"/>
                <a:gd name="T12" fmla="*/ 19 w 52"/>
                <a:gd name="T13" fmla="*/ 3 h 61"/>
                <a:gd name="T14" fmla="*/ 6 w 52"/>
                <a:gd name="T15" fmla="*/ 5 h 61"/>
                <a:gd name="T16" fmla="*/ 28 w 52"/>
                <a:gd name="T17" fmla="*/ 9 h 61"/>
                <a:gd name="T18" fmla="*/ 27 w 52"/>
                <a:gd name="T19" fmla="*/ 1 h 61"/>
                <a:gd name="T20" fmla="*/ 9 w 52"/>
                <a:gd name="T21" fmla="*/ 38 h 61"/>
                <a:gd name="T22" fmla="*/ 9 w 52"/>
                <a:gd name="T23" fmla="*/ 12 h 61"/>
                <a:gd name="T24" fmla="*/ 35 w 52"/>
                <a:gd name="T25" fmla="*/ 21 h 61"/>
                <a:gd name="T26" fmla="*/ 30 w 52"/>
                <a:gd name="T27" fmla="*/ 32 h 61"/>
                <a:gd name="T28" fmla="*/ 19 w 52"/>
                <a:gd name="T29" fmla="*/ 26 h 61"/>
                <a:gd name="T30" fmla="*/ 18 w 52"/>
                <a:gd name="T31" fmla="*/ 29 h 61"/>
                <a:gd name="T32" fmla="*/ 14 w 52"/>
                <a:gd name="T33" fmla="*/ 28 h 61"/>
                <a:gd name="T34" fmla="*/ 19 w 52"/>
                <a:gd name="T35" fmla="*/ 32 h 61"/>
                <a:gd name="T36" fmla="*/ 20 w 52"/>
                <a:gd name="T37" fmla="*/ 33 h 61"/>
                <a:gd name="T38" fmla="*/ 23 w 52"/>
                <a:gd name="T39" fmla="*/ 31 h 61"/>
                <a:gd name="T40" fmla="*/ 24 w 52"/>
                <a:gd name="T41" fmla="*/ 25 h 61"/>
                <a:gd name="T42" fmla="*/ 20 w 52"/>
                <a:gd name="T43" fmla="*/ 21 h 61"/>
                <a:gd name="T44" fmla="*/ 24 w 52"/>
                <a:gd name="T45" fmla="*/ 22 h 61"/>
                <a:gd name="T46" fmla="*/ 20 w 52"/>
                <a:gd name="T47" fmla="*/ 19 h 61"/>
                <a:gd name="T48" fmla="*/ 19 w 52"/>
                <a:gd name="T49" fmla="*/ 18 h 61"/>
                <a:gd name="T50" fmla="*/ 16 w 52"/>
                <a:gd name="T51" fmla="*/ 20 h 61"/>
                <a:gd name="T52" fmla="*/ 16 w 52"/>
                <a:gd name="T53" fmla="*/ 25 h 61"/>
                <a:gd name="T54" fmla="*/ 46 w 52"/>
                <a:gd name="T55" fmla="*/ 37 h 61"/>
                <a:gd name="T56" fmla="*/ 49 w 52"/>
                <a:gd name="T57" fmla="*/ 42 h 61"/>
                <a:gd name="T58" fmla="*/ 17 w 52"/>
                <a:gd name="T59" fmla="*/ 42 h 61"/>
                <a:gd name="T60" fmla="*/ 29 w 52"/>
                <a:gd name="T61" fmla="*/ 35 h 61"/>
                <a:gd name="T62" fmla="*/ 33 w 52"/>
                <a:gd name="T63" fmla="*/ 61 h 61"/>
                <a:gd name="T64" fmla="*/ 46 w 52"/>
                <a:gd name="T65" fmla="*/ 37 h 61"/>
                <a:gd name="T66" fmla="*/ 35 w 52"/>
                <a:gd name="T67" fmla="*/ 42 h 61"/>
                <a:gd name="T68" fmla="*/ 34 w 52"/>
                <a:gd name="T69" fmla="*/ 41 h 61"/>
                <a:gd name="T70" fmla="*/ 32 w 52"/>
                <a:gd name="T71" fmla="*/ 41 h 61"/>
                <a:gd name="T72" fmla="*/ 32 w 52"/>
                <a:gd name="T73" fmla="*/ 46 h 61"/>
                <a:gd name="T74" fmla="*/ 32 w 52"/>
                <a:gd name="T75" fmla="*/ 30 h 61"/>
                <a:gd name="T76" fmla="*/ 33 w 52"/>
                <a:gd name="T77" fmla="*/ 35 h 61"/>
                <a:gd name="T78" fmla="*/ 35 w 52"/>
                <a:gd name="T79" fmla="*/ 25 h 61"/>
                <a:gd name="T80" fmla="*/ 36 w 52"/>
                <a:gd name="T81" fmla="*/ 30 h 61"/>
                <a:gd name="T82" fmla="*/ 37 w 52"/>
                <a:gd name="T83" fmla="*/ 20 h 61"/>
                <a:gd name="T84" fmla="*/ 38 w 52"/>
                <a:gd name="T85" fmla="*/ 25 h 61"/>
                <a:gd name="T86" fmla="*/ 43 w 52"/>
                <a:gd name="T87" fmla="*/ 36 h 61"/>
                <a:gd name="T88" fmla="*/ 36 w 52"/>
                <a:gd name="T89" fmla="*/ 41 h 61"/>
                <a:gd name="T90" fmla="*/ 46 w 52"/>
                <a:gd name="T91" fmla="*/ 31 h 61"/>
                <a:gd name="T92" fmla="*/ 38 w 52"/>
                <a:gd name="T93" fmla="*/ 36 h 61"/>
                <a:gd name="T94" fmla="*/ 48 w 52"/>
                <a:gd name="T95" fmla="*/ 26 h 61"/>
                <a:gd name="T96" fmla="*/ 41 w 52"/>
                <a:gd name="T97" fmla="*/ 32 h 61"/>
                <a:gd name="T98" fmla="*/ 45 w 52"/>
                <a:gd name="T99" fmla="*/ 2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" h="61">
                  <a:moveTo>
                    <a:pt x="22" y="28"/>
                  </a:moveTo>
                  <a:cubicBezTo>
                    <a:pt x="22" y="28"/>
                    <a:pt x="22" y="28"/>
                    <a:pt x="22" y="29"/>
                  </a:cubicBezTo>
                  <a:cubicBezTo>
                    <a:pt x="22" y="29"/>
                    <a:pt x="22" y="29"/>
                    <a:pt x="21" y="30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7"/>
                    <a:pt x="22" y="28"/>
                  </a:cubicBezTo>
                  <a:close/>
                  <a:moveTo>
                    <a:pt x="17" y="22"/>
                  </a:moveTo>
                  <a:cubicBezTo>
                    <a:pt x="17" y="23"/>
                    <a:pt x="17" y="23"/>
                    <a:pt x="18" y="23"/>
                  </a:cubicBezTo>
                  <a:cubicBezTo>
                    <a:pt x="18" y="24"/>
                    <a:pt x="18" y="24"/>
                    <a:pt x="19" y="24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8" y="21"/>
                    <a:pt x="18" y="21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lose/>
                  <a:moveTo>
                    <a:pt x="27" y="1"/>
                  </a:moveTo>
                  <a:cubicBezTo>
                    <a:pt x="23" y="0"/>
                    <a:pt x="21" y="3"/>
                    <a:pt x="19" y="3"/>
                  </a:cubicBezTo>
                  <a:cubicBezTo>
                    <a:pt x="18" y="3"/>
                    <a:pt x="16" y="0"/>
                    <a:pt x="12" y="1"/>
                  </a:cubicBezTo>
                  <a:cubicBezTo>
                    <a:pt x="8" y="1"/>
                    <a:pt x="6" y="5"/>
                    <a:pt x="6" y="5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1" y="1"/>
                    <a:pt x="27" y="1"/>
                  </a:cubicBezTo>
                  <a:close/>
                  <a:moveTo>
                    <a:pt x="14" y="38"/>
                  </a:moveTo>
                  <a:cubicBezTo>
                    <a:pt x="9" y="38"/>
                    <a:pt x="9" y="38"/>
                    <a:pt x="9" y="38"/>
                  </a:cubicBezTo>
                  <a:cubicBezTo>
                    <a:pt x="4" y="38"/>
                    <a:pt x="3" y="34"/>
                    <a:pt x="3" y="34"/>
                  </a:cubicBezTo>
                  <a:cubicBezTo>
                    <a:pt x="0" y="20"/>
                    <a:pt x="9" y="12"/>
                    <a:pt x="9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3" y="15"/>
                    <a:pt x="35" y="21"/>
                  </a:cubicBezTo>
                  <a:cubicBezTo>
                    <a:pt x="34" y="22"/>
                    <a:pt x="33" y="24"/>
                    <a:pt x="32" y="26"/>
                  </a:cubicBezTo>
                  <a:cubicBezTo>
                    <a:pt x="31" y="28"/>
                    <a:pt x="30" y="30"/>
                    <a:pt x="30" y="32"/>
                  </a:cubicBezTo>
                  <a:cubicBezTo>
                    <a:pt x="25" y="32"/>
                    <a:pt x="17" y="33"/>
                    <a:pt x="14" y="38"/>
                  </a:cubicBezTo>
                  <a:close/>
                  <a:moveTo>
                    <a:pt x="19" y="26"/>
                  </a:moveTo>
                  <a:cubicBezTo>
                    <a:pt x="19" y="30"/>
                    <a:pt x="19" y="30"/>
                    <a:pt x="19" y="30"/>
                  </a:cubicBezTo>
                  <a:cubicBezTo>
                    <a:pt x="18" y="30"/>
                    <a:pt x="18" y="29"/>
                    <a:pt x="18" y="29"/>
                  </a:cubicBezTo>
                  <a:cubicBezTo>
                    <a:pt x="17" y="29"/>
                    <a:pt x="17" y="28"/>
                    <a:pt x="17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9"/>
                    <a:pt x="15" y="30"/>
                    <a:pt x="16" y="31"/>
                  </a:cubicBezTo>
                  <a:cubicBezTo>
                    <a:pt x="16" y="31"/>
                    <a:pt x="17" y="32"/>
                    <a:pt x="19" y="3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0"/>
                    <a:pt x="24" y="29"/>
                    <a:pt x="24" y="28"/>
                  </a:cubicBezTo>
                  <a:cubicBezTo>
                    <a:pt x="24" y="27"/>
                    <a:pt x="24" y="26"/>
                    <a:pt x="24" y="25"/>
                  </a:cubicBezTo>
                  <a:cubicBezTo>
                    <a:pt x="23" y="25"/>
                    <a:pt x="22" y="24"/>
                    <a:pt x="20" y="24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21"/>
                    <a:pt x="21" y="21"/>
                    <a:pt x="21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1"/>
                    <a:pt x="23" y="20"/>
                    <a:pt x="23" y="20"/>
                  </a:cubicBezTo>
                  <a:cubicBezTo>
                    <a:pt x="22" y="19"/>
                    <a:pt x="21" y="19"/>
                    <a:pt x="20" y="19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9"/>
                    <a:pt x="16" y="19"/>
                    <a:pt x="16" y="20"/>
                  </a:cubicBezTo>
                  <a:cubicBezTo>
                    <a:pt x="15" y="20"/>
                    <a:pt x="15" y="21"/>
                    <a:pt x="15" y="22"/>
                  </a:cubicBezTo>
                  <a:cubicBezTo>
                    <a:pt x="15" y="23"/>
                    <a:pt x="15" y="24"/>
                    <a:pt x="16" y="25"/>
                  </a:cubicBezTo>
                  <a:cubicBezTo>
                    <a:pt x="16" y="25"/>
                    <a:pt x="17" y="26"/>
                    <a:pt x="19" y="26"/>
                  </a:cubicBezTo>
                  <a:close/>
                  <a:moveTo>
                    <a:pt x="46" y="37"/>
                  </a:moveTo>
                  <a:cubicBezTo>
                    <a:pt x="46" y="37"/>
                    <a:pt x="45" y="38"/>
                    <a:pt x="45" y="38"/>
                  </a:cubicBezTo>
                  <a:cubicBezTo>
                    <a:pt x="47" y="39"/>
                    <a:pt x="49" y="40"/>
                    <a:pt x="49" y="42"/>
                  </a:cubicBezTo>
                  <a:cubicBezTo>
                    <a:pt x="49" y="45"/>
                    <a:pt x="42" y="47"/>
                    <a:pt x="33" y="47"/>
                  </a:cubicBezTo>
                  <a:cubicBezTo>
                    <a:pt x="24" y="47"/>
                    <a:pt x="17" y="45"/>
                    <a:pt x="17" y="42"/>
                  </a:cubicBezTo>
                  <a:cubicBezTo>
                    <a:pt x="17" y="39"/>
                    <a:pt x="22" y="37"/>
                    <a:pt x="29" y="37"/>
                  </a:cubicBezTo>
                  <a:cubicBezTo>
                    <a:pt x="29" y="36"/>
                    <a:pt x="29" y="35"/>
                    <a:pt x="29" y="35"/>
                  </a:cubicBezTo>
                  <a:cubicBezTo>
                    <a:pt x="21" y="35"/>
                    <a:pt x="14" y="37"/>
                    <a:pt x="14" y="44"/>
                  </a:cubicBezTo>
                  <a:cubicBezTo>
                    <a:pt x="14" y="52"/>
                    <a:pt x="22" y="61"/>
                    <a:pt x="33" y="61"/>
                  </a:cubicBezTo>
                  <a:cubicBezTo>
                    <a:pt x="43" y="61"/>
                    <a:pt x="52" y="52"/>
                    <a:pt x="52" y="44"/>
                  </a:cubicBezTo>
                  <a:cubicBezTo>
                    <a:pt x="52" y="40"/>
                    <a:pt x="50" y="38"/>
                    <a:pt x="46" y="37"/>
                  </a:cubicBezTo>
                  <a:close/>
                  <a:moveTo>
                    <a:pt x="32" y="46"/>
                  </a:moveTo>
                  <a:cubicBezTo>
                    <a:pt x="35" y="42"/>
                    <a:pt x="35" y="42"/>
                    <a:pt x="35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41"/>
                    <a:pt x="34" y="42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3" y="41"/>
                    <a:pt x="33" y="40"/>
                    <a:pt x="32" y="41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0" y="46"/>
                    <a:pt x="32" y="47"/>
                    <a:pt x="32" y="46"/>
                  </a:cubicBezTo>
                  <a:close/>
                  <a:moveTo>
                    <a:pt x="33" y="35"/>
                  </a:moveTo>
                  <a:cubicBezTo>
                    <a:pt x="31" y="32"/>
                    <a:pt x="32" y="30"/>
                    <a:pt x="32" y="30"/>
                  </a:cubicBezTo>
                  <a:cubicBezTo>
                    <a:pt x="32" y="31"/>
                    <a:pt x="29" y="38"/>
                    <a:pt x="32" y="40"/>
                  </a:cubicBezTo>
                  <a:cubicBezTo>
                    <a:pt x="34" y="40"/>
                    <a:pt x="36" y="38"/>
                    <a:pt x="33" y="35"/>
                  </a:cubicBezTo>
                  <a:close/>
                  <a:moveTo>
                    <a:pt x="36" y="30"/>
                  </a:moveTo>
                  <a:cubicBezTo>
                    <a:pt x="34" y="27"/>
                    <a:pt x="35" y="25"/>
                    <a:pt x="35" y="25"/>
                  </a:cubicBezTo>
                  <a:cubicBezTo>
                    <a:pt x="34" y="26"/>
                    <a:pt x="31" y="33"/>
                    <a:pt x="35" y="35"/>
                  </a:cubicBezTo>
                  <a:cubicBezTo>
                    <a:pt x="36" y="35"/>
                    <a:pt x="39" y="34"/>
                    <a:pt x="36" y="30"/>
                  </a:cubicBezTo>
                  <a:close/>
                  <a:moveTo>
                    <a:pt x="38" y="25"/>
                  </a:moveTo>
                  <a:cubicBezTo>
                    <a:pt x="36" y="22"/>
                    <a:pt x="37" y="20"/>
                    <a:pt x="37" y="20"/>
                  </a:cubicBezTo>
                  <a:cubicBezTo>
                    <a:pt x="37" y="21"/>
                    <a:pt x="34" y="28"/>
                    <a:pt x="37" y="30"/>
                  </a:cubicBezTo>
                  <a:cubicBezTo>
                    <a:pt x="39" y="31"/>
                    <a:pt x="41" y="29"/>
                    <a:pt x="38" y="25"/>
                  </a:cubicBezTo>
                  <a:close/>
                  <a:moveTo>
                    <a:pt x="36" y="41"/>
                  </a:moveTo>
                  <a:cubicBezTo>
                    <a:pt x="39" y="43"/>
                    <a:pt x="43" y="37"/>
                    <a:pt x="43" y="36"/>
                  </a:cubicBezTo>
                  <a:cubicBezTo>
                    <a:pt x="43" y="36"/>
                    <a:pt x="43" y="38"/>
                    <a:pt x="39" y="38"/>
                  </a:cubicBezTo>
                  <a:cubicBezTo>
                    <a:pt x="34" y="37"/>
                    <a:pt x="34" y="41"/>
                    <a:pt x="36" y="41"/>
                  </a:cubicBezTo>
                  <a:close/>
                  <a:moveTo>
                    <a:pt x="38" y="36"/>
                  </a:moveTo>
                  <a:cubicBezTo>
                    <a:pt x="42" y="38"/>
                    <a:pt x="46" y="32"/>
                    <a:pt x="46" y="31"/>
                  </a:cubicBezTo>
                  <a:cubicBezTo>
                    <a:pt x="46" y="31"/>
                    <a:pt x="45" y="33"/>
                    <a:pt x="41" y="33"/>
                  </a:cubicBezTo>
                  <a:cubicBezTo>
                    <a:pt x="37" y="33"/>
                    <a:pt x="37" y="36"/>
                    <a:pt x="38" y="36"/>
                  </a:cubicBezTo>
                  <a:close/>
                  <a:moveTo>
                    <a:pt x="41" y="32"/>
                  </a:moveTo>
                  <a:cubicBezTo>
                    <a:pt x="44" y="33"/>
                    <a:pt x="48" y="27"/>
                    <a:pt x="48" y="26"/>
                  </a:cubicBezTo>
                  <a:cubicBezTo>
                    <a:pt x="48" y="26"/>
                    <a:pt x="47" y="28"/>
                    <a:pt x="44" y="28"/>
                  </a:cubicBezTo>
                  <a:cubicBezTo>
                    <a:pt x="39" y="28"/>
                    <a:pt x="39" y="31"/>
                    <a:pt x="41" y="32"/>
                  </a:cubicBezTo>
                  <a:close/>
                  <a:moveTo>
                    <a:pt x="41" y="27"/>
                  </a:moveTo>
                  <a:cubicBezTo>
                    <a:pt x="44" y="29"/>
                    <a:pt x="45" y="20"/>
                    <a:pt x="45" y="20"/>
                  </a:cubicBezTo>
                  <a:cubicBezTo>
                    <a:pt x="44" y="20"/>
                    <a:pt x="38" y="26"/>
                    <a:pt x="41" y="27"/>
                  </a:cubicBezTo>
                  <a:close/>
                </a:path>
              </a:pathLst>
            </a:custGeom>
            <a:solidFill>
              <a:srgbClr val="026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55" tIns="45778" rIns="91555" bIns="45778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B61F000-A783-4CC3-AB0C-487CC14008B1}"/>
                </a:ext>
              </a:extLst>
            </p:cNvPr>
            <p:cNvSpPr txBox="1"/>
            <p:nvPr/>
          </p:nvSpPr>
          <p:spPr>
            <a:xfrm>
              <a:off x="-465223" y="821898"/>
              <a:ext cx="3476403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1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40% of Yemen agriculture land(500 sq.km) agricultural land covered in soot</a:t>
              </a:r>
            </a:p>
            <a:p>
              <a:endPara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1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$70 million in lost agricultural production(grain, </a:t>
              </a:r>
              <a:r>
                <a:rPr lang="en-US" sz="110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qat</a:t>
              </a:r>
              <a:r>
                <a:rPr lang="en-US" sz="11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, fruits and vegetables)</a:t>
              </a:r>
            </a:p>
            <a:p>
              <a:endPara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1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3.25 million farmers lose their livelihoods for a year</a:t>
              </a:r>
            </a:p>
            <a:p>
              <a:endPara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1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60,000 out of work farmers and fishermen will likely move from the coast to Sana’a over 12 months looking for work and services </a:t>
              </a:r>
              <a:endPara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EBB21303-C980-49CD-A01A-9C7FA8B8B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7202" y="2523235"/>
            <a:ext cx="415518" cy="369332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5870883" y="5225024"/>
            <a:ext cx="4867201" cy="1357143"/>
            <a:chOff x="5600820" y="1116684"/>
            <a:chExt cx="5002362" cy="134197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83B0602-EDC6-421B-815D-CE0AA49C116F}"/>
                </a:ext>
              </a:extLst>
            </p:cNvPr>
            <p:cNvGrpSpPr/>
            <p:nvPr/>
          </p:nvGrpSpPr>
          <p:grpSpPr>
            <a:xfrm>
              <a:off x="5600820" y="1116684"/>
              <a:ext cx="5002362" cy="1341970"/>
              <a:chOff x="7891931" y="1013269"/>
              <a:chExt cx="5002362" cy="1341970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BC39E56-055C-4A15-871B-2726D3E61D3C}"/>
                  </a:ext>
                </a:extLst>
              </p:cNvPr>
              <p:cNvSpPr txBox="1"/>
              <p:nvPr/>
            </p:nvSpPr>
            <p:spPr>
              <a:xfrm>
                <a:off x="7891931" y="1013269"/>
                <a:ext cx="5002362" cy="31171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Roboto Condensed" panose="02000000000000000000" pitchFamily="2" charset="0"/>
                  </a:rPr>
                  <a:t>Environmental &amp; Humanitarian Impact</a:t>
                </a:r>
                <a:endParaRPr lang="en-US" sz="14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90A1140-857B-4702-B96E-27B3D0229CAD}"/>
                  </a:ext>
                </a:extLst>
              </p:cNvPr>
              <p:cNvSpPr txBox="1"/>
              <p:nvPr/>
            </p:nvSpPr>
            <p:spPr>
              <a:xfrm>
                <a:off x="8259279" y="1427015"/>
                <a:ext cx="4517492" cy="9282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100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Over 8,000 wells are at risk of contamination, reducing access to water and increasing the risk of disease outbreaks.</a:t>
                </a:r>
              </a:p>
              <a:p>
                <a:endParaRPr lang="en-US" sz="11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100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Up to 60 humanitarian organisations could suspend services due to unsafe air, cutting services for 7 million people in need</a:t>
                </a:r>
              </a:p>
            </p:txBody>
          </p:sp>
        </p:grpSp>
        <p:sp>
          <p:nvSpPr>
            <p:cNvPr id="36" name="Freeform 159">
              <a:extLst>
                <a:ext uri="{FF2B5EF4-FFF2-40B4-BE49-F238E27FC236}">
                  <a16:creationId xmlns:a16="http://schemas.microsoft.com/office/drawing/2014/main" id="{1A876F6A-D108-4CA3-9DC8-AFC0335405A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01625" y="1502458"/>
              <a:ext cx="341863" cy="372249"/>
            </a:xfrm>
            <a:custGeom>
              <a:avLst/>
              <a:gdLst>
                <a:gd name="T0" fmla="*/ 49 w 57"/>
                <a:gd name="T1" fmla="*/ 37 h 62"/>
                <a:gd name="T2" fmla="*/ 55 w 57"/>
                <a:gd name="T3" fmla="*/ 53 h 62"/>
                <a:gd name="T4" fmla="*/ 42 w 57"/>
                <a:gd name="T5" fmla="*/ 53 h 62"/>
                <a:gd name="T6" fmla="*/ 49 w 57"/>
                <a:gd name="T7" fmla="*/ 37 h 62"/>
                <a:gd name="T8" fmla="*/ 56 w 57"/>
                <a:gd name="T9" fmla="*/ 31 h 62"/>
                <a:gd name="T10" fmla="*/ 56 w 57"/>
                <a:gd name="T11" fmla="*/ 24 h 62"/>
                <a:gd name="T12" fmla="*/ 46 w 57"/>
                <a:gd name="T13" fmla="*/ 16 h 62"/>
                <a:gd name="T14" fmla="*/ 34 w 57"/>
                <a:gd name="T15" fmla="*/ 16 h 62"/>
                <a:gd name="T16" fmla="*/ 34 w 57"/>
                <a:gd name="T17" fmla="*/ 12 h 62"/>
                <a:gd name="T18" fmla="*/ 31 w 57"/>
                <a:gd name="T19" fmla="*/ 10 h 62"/>
                <a:gd name="T20" fmla="*/ 27 w 57"/>
                <a:gd name="T21" fmla="*/ 10 h 62"/>
                <a:gd name="T22" fmla="*/ 27 w 57"/>
                <a:gd name="T23" fmla="*/ 7 h 62"/>
                <a:gd name="T24" fmla="*/ 28 w 57"/>
                <a:gd name="T25" fmla="*/ 6 h 62"/>
                <a:gd name="T26" fmla="*/ 38 w 57"/>
                <a:gd name="T27" fmla="*/ 6 h 62"/>
                <a:gd name="T28" fmla="*/ 41 w 57"/>
                <a:gd name="T29" fmla="*/ 8 h 62"/>
                <a:gd name="T30" fmla="*/ 45 w 57"/>
                <a:gd name="T31" fmla="*/ 4 h 62"/>
                <a:gd name="T32" fmla="*/ 41 w 57"/>
                <a:gd name="T33" fmla="*/ 0 h 62"/>
                <a:gd name="T34" fmla="*/ 38 w 57"/>
                <a:gd name="T35" fmla="*/ 2 h 62"/>
                <a:gd name="T36" fmla="*/ 28 w 57"/>
                <a:gd name="T37" fmla="*/ 2 h 62"/>
                <a:gd name="T38" fmla="*/ 25 w 57"/>
                <a:gd name="T39" fmla="*/ 0 h 62"/>
                <a:gd name="T40" fmla="*/ 22 w 57"/>
                <a:gd name="T41" fmla="*/ 2 h 62"/>
                <a:gd name="T42" fmla="*/ 10 w 57"/>
                <a:gd name="T43" fmla="*/ 2 h 62"/>
                <a:gd name="T44" fmla="*/ 7 w 57"/>
                <a:gd name="T45" fmla="*/ 0 h 62"/>
                <a:gd name="T46" fmla="*/ 3 w 57"/>
                <a:gd name="T47" fmla="*/ 4 h 62"/>
                <a:gd name="T48" fmla="*/ 7 w 57"/>
                <a:gd name="T49" fmla="*/ 8 h 62"/>
                <a:gd name="T50" fmla="*/ 10 w 57"/>
                <a:gd name="T51" fmla="*/ 6 h 62"/>
                <a:gd name="T52" fmla="*/ 22 w 57"/>
                <a:gd name="T53" fmla="*/ 6 h 62"/>
                <a:gd name="T54" fmla="*/ 23 w 57"/>
                <a:gd name="T55" fmla="*/ 7 h 62"/>
                <a:gd name="T56" fmla="*/ 23 w 57"/>
                <a:gd name="T57" fmla="*/ 10 h 62"/>
                <a:gd name="T58" fmla="*/ 17 w 57"/>
                <a:gd name="T59" fmla="*/ 10 h 62"/>
                <a:gd name="T60" fmla="*/ 15 w 57"/>
                <a:gd name="T61" fmla="*/ 12 h 62"/>
                <a:gd name="T62" fmla="*/ 15 w 57"/>
                <a:gd name="T63" fmla="*/ 16 h 62"/>
                <a:gd name="T64" fmla="*/ 0 w 57"/>
                <a:gd name="T65" fmla="*/ 16 h 62"/>
                <a:gd name="T66" fmla="*/ 0 w 57"/>
                <a:gd name="T67" fmla="*/ 28 h 62"/>
                <a:gd name="T68" fmla="*/ 17 w 57"/>
                <a:gd name="T69" fmla="*/ 28 h 62"/>
                <a:gd name="T70" fmla="*/ 24 w 57"/>
                <a:gd name="T71" fmla="*/ 33 h 62"/>
                <a:gd name="T72" fmla="*/ 32 w 57"/>
                <a:gd name="T73" fmla="*/ 28 h 62"/>
                <a:gd name="T74" fmla="*/ 38 w 57"/>
                <a:gd name="T75" fmla="*/ 28 h 62"/>
                <a:gd name="T76" fmla="*/ 41 w 57"/>
                <a:gd name="T77" fmla="*/ 31 h 62"/>
                <a:gd name="T78" fmla="*/ 40 w 57"/>
                <a:gd name="T79" fmla="*/ 33 h 62"/>
                <a:gd name="T80" fmla="*/ 42 w 57"/>
                <a:gd name="T81" fmla="*/ 35 h 62"/>
                <a:gd name="T82" fmla="*/ 55 w 57"/>
                <a:gd name="T83" fmla="*/ 35 h 62"/>
                <a:gd name="T84" fmla="*/ 57 w 57"/>
                <a:gd name="T85" fmla="*/ 33 h 62"/>
                <a:gd name="T86" fmla="*/ 56 w 57"/>
                <a:gd name="T87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7" h="62">
                  <a:moveTo>
                    <a:pt x="49" y="37"/>
                  </a:moveTo>
                  <a:cubicBezTo>
                    <a:pt x="50" y="40"/>
                    <a:pt x="55" y="51"/>
                    <a:pt x="55" y="53"/>
                  </a:cubicBezTo>
                  <a:cubicBezTo>
                    <a:pt x="55" y="62"/>
                    <a:pt x="42" y="62"/>
                    <a:pt x="42" y="53"/>
                  </a:cubicBezTo>
                  <a:cubicBezTo>
                    <a:pt x="42" y="51"/>
                    <a:pt x="47" y="39"/>
                    <a:pt x="49" y="37"/>
                  </a:cubicBezTo>
                  <a:close/>
                  <a:moveTo>
                    <a:pt x="56" y="31"/>
                  </a:moveTo>
                  <a:cubicBezTo>
                    <a:pt x="56" y="30"/>
                    <a:pt x="56" y="28"/>
                    <a:pt x="56" y="24"/>
                  </a:cubicBezTo>
                  <a:cubicBezTo>
                    <a:pt x="56" y="20"/>
                    <a:pt x="52" y="16"/>
                    <a:pt x="46" y="16"/>
                  </a:cubicBezTo>
                  <a:cubicBezTo>
                    <a:pt x="46" y="16"/>
                    <a:pt x="46" y="16"/>
                    <a:pt x="34" y="16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1"/>
                    <a:pt x="33" y="10"/>
                    <a:pt x="31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6"/>
                    <a:pt x="28" y="6"/>
                  </a:cubicBezTo>
                  <a:cubicBezTo>
                    <a:pt x="29" y="6"/>
                    <a:pt x="32" y="6"/>
                    <a:pt x="38" y="6"/>
                  </a:cubicBezTo>
                  <a:cubicBezTo>
                    <a:pt x="39" y="7"/>
                    <a:pt x="40" y="8"/>
                    <a:pt x="41" y="8"/>
                  </a:cubicBezTo>
                  <a:cubicBezTo>
                    <a:pt x="43" y="8"/>
                    <a:pt x="45" y="6"/>
                    <a:pt x="45" y="4"/>
                  </a:cubicBezTo>
                  <a:cubicBezTo>
                    <a:pt x="45" y="2"/>
                    <a:pt x="43" y="0"/>
                    <a:pt x="41" y="0"/>
                  </a:cubicBezTo>
                  <a:cubicBezTo>
                    <a:pt x="40" y="0"/>
                    <a:pt x="39" y="1"/>
                    <a:pt x="38" y="2"/>
                  </a:cubicBezTo>
                  <a:cubicBezTo>
                    <a:pt x="36" y="2"/>
                    <a:pt x="33" y="2"/>
                    <a:pt x="28" y="2"/>
                  </a:cubicBezTo>
                  <a:cubicBezTo>
                    <a:pt x="27" y="1"/>
                    <a:pt x="26" y="0"/>
                    <a:pt x="25" y="0"/>
                  </a:cubicBezTo>
                  <a:cubicBezTo>
                    <a:pt x="23" y="0"/>
                    <a:pt x="22" y="1"/>
                    <a:pt x="22" y="2"/>
                  </a:cubicBezTo>
                  <a:cubicBezTo>
                    <a:pt x="18" y="2"/>
                    <a:pt x="15" y="2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0"/>
                    <a:pt x="3" y="2"/>
                    <a:pt x="3" y="4"/>
                  </a:cubicBezTo>
                  <a:cubicBezTo>
                    <a:pt x="3" y="6"/>
                    <a:pt x="5" y="8"/>
                    <a:pt x="7" y="8"/>
                  </a:cubicBezTo>
                  <a:cubicBezTo>
                    <a:pt x="8" y="8"/>
                    <a:pt x="9" y="7"/>
                    <a:pt x="10" y="6"/>
                  </a:cubicBezTo>
                  <a:cubicBezTo>
                    <a:pt x="12" y="6"/>
                    <a:pt x="15" y="6"/>
                    <a:pt x="22" y="6"/>
                  </a:cubicBezTo>
                  <a:cubicBezTo>
                    <a:pt x="22" y="6"/>
                    <a:pt x="22" y="7"/>
                    <a:pt x="23" y="7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5" y="11"/>
                    <a:pt x="15" y="12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0" y="16"/>
                    <a:pt x="0" y="1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3" y="28"/>
                    <a:pt x="17" y="28"/>
                  </a:cubicBezTo>
                  <a:cubicBezTo>
                    <a:pt x="19" y="31"/>
                    <a:pt x="21" y="33"/>
                    <a:pt x="24" y="33"/>
                  </a:cubicBezTo>
                  <a:cubicBezTo>
                    <a:pt x="28" y="33"/>
                    <a:pt x="31" y="31"/>
                    <a:pt x="32" y="28"/>
                  </a:cubicBezTo>
                  <a:cubicBezTo>
                    <a:pt x="32" y="28"/>
                    <a:pt x="32" y="28"/>
                    <a:pt x="38" y="28"/>
                  </a:cubicBezTo>
                  <a:cubicBezTo>
                    <a:pt x="40" y="28"/>
                    <a:pt x="41" y="29"/>
                    <a:pt x="41" y="31"/>
                  </a:cubicBezTo>
                  <a:cubicBezTo>
                    <a:pt x="41" y="32"/>
                    <a:pt x="40" y="32"/>
                    <a:pt x="40" y="33"/>
                  </a:cubicBezTo>
                  <a:cubicBezTo>
                    <a:pt x="40" y="34"/>
                    <a:pt x="41" y="35"/>
                    <a:pt x="42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6" y="35"/>
                    <a:pt x="57" y="34"/>
                    <a:pt x="57" y="33"/>
                  </a:cubicBezTo>
                  <a:cubicBezTo>
                    <a:pt x="57" y="32"/>
                    <a:pt x="57" y="31"/>
                    <a:pt x="56" y="31"/>
                  </a:cubicBezTo>
                  <a:close/>
                </a:path>
              </a:pathLst>
            </a:custGeom>
            <a:solidFill>
              <a:srgbClr val="026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55" tIns="45778" rIns="91555" bIns="45778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517755" y="3498870"/>
            <a:ext cx="3634768" cy="1853081"/>
            <a:chOff x="9110745" y="458392"/>
            <a:chExt cx="3818195" cy="1853081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C15ADBB-4CB5-46A5-A41C-B7259AC4BB42}"/>
                </a:ext>
              </a:extLst>
            </p:cNvPr>
            <p:cNvGrpSpPr/>
            <p:nvPr/>
          </p:nvGrpSpPr>
          <p:grpSpPr>
            <a:xfrm>
              <a:off x="9110745" y="458392"/>
              <a:ext cx="3818195" cy="1853081"/>
              <a:chOff x="4519436" y="3831292"/>
              <a:chExt cx="3818195" cy="1853081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390DC9B8-94D8-4F7F-A3C1-999CBBF468C1}"/>
                  </a:ext>
                </a:extLst>
              </p:cNvPr>
              <p:cNvGrpSpPr/>
              <p:nvPr/>
            </p:nvGrpSpPr>
            <p:grpSpPr>
              <a:xfrm>
                <a:off x="4519436" y="3831292"/>
                <a:ext cx="3818195" cy="1853081"/>
                <a:chOff x="61664" y="268307"/>
                <a:chExt cx="3818195" cy="1853081"/>
              </a:xfrm>
            </p:grpSpPr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F72D0963-5E25-4A73-8ACE-828F3625BBAD}"/>
                    </a:ext>
                  </a:extLst>
                </p:cNvPr>
                <p:cNvSpPr txBox="1"/>
                <p:nvPr/>
              </p:nvSpPr>
              <p:spPr>
                <a:xfrm>
                  <a:off x="61664" y="268307"/>
                  <a:ext cx="3690576" cy="307777"/>
                </a:xfrm>
                <a:prstGeom prst="rect">
                  <a:avLst/>
                </a:prstGeom>
                <a:solidFill>
                  <a:srgbClr val="0096BA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schemeClr val="bg1"/>
                      </a:solidFill>
                      <a:latin typeface="Roboto Condensed" panose="02000000000000000000" pitchFamily="2" charset="0"/>
                      <a:ea typeface="Roboto Condensed" panose="02000000000000000000" pitchFamily="2" charset="0"/>
                      <a:cs typeface="Roboto Condensed" panose="02000000000000000000" pitchFamily="2" charset="0"/>
                    </a:rPr>
                    <a:t>Health Impact</a:t>
                  </a:r>
                  <a:endParaRPr lang="en-US" sz="1400" dirty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EDCD93BD-8931-42D2-935A-742F865FB641}"/>
                    </a:ext>
                  </a:extLst>
                </p:cNvPr>
                <p:cNvSpPr txBox="1"/>
                <p:nvPr/>
              </p:nvSpPr>
              <p:spPr>
                <a:xfrm>
                  <a:off x="423854" y="613283"/>
                  <a:ext cx="3456005" cy="150810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GB" sz="1100" dirty="0"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rPr>
                    <a:t>Over 8m people could be exposed to very high air pollution and require emergency and longer-term health care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GB" sz="1100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GB" sz="1200" dirty="0"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rPr>
                    <a:t>People seeking treatment for respiratory illness overwhelm a healthcare system already struggling with COVID-19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US" sz="1200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</p:grp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C488F0BD-8131-4BA9-AFE5-61F1ABE221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65915" y="4801686"/>
                <a:ext cx="248600" cy="488271"/>
              </a:xfrm>
              <a:prstGeom prst="rect">
                <a:avLst/>
              </a:prstGeom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30652" y="877472"/>
              <a:ext cx="414652" cy="414652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2906" y="6186187"/>
            <a:ext cx="365399" cy="2938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75" y="986748"/>
            <a:ext cx="2827798" cy="385013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59368" y="986749"/>
            <a:ext cx="2639067" cy="385013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AC965D1-A64F-4A63-98F0-781FC5B5944C}"/>
              </a:ext>
            </a:extLst>
          </p:cNvPr>
          <p:cNvSpPr/>
          <p:nvPr/>
        </p:nvSpPr>
        <p:spPr>
          <a:xfrm>
            <a:off x="5575894" y="0"/>
            <a:ext cx="1063031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050864E-3869-48D6-8D8A-D426AE41D689}"/>
              </a:ext>
            </a:extLst>
          </p:cNvPr>
          <p:cNvCxnSpPr/>
          <p:nvPr/>
        </p:nvCxnSpPr>
        <p:spPr>
          <a:xfrm>
            <a:off x="5800480" y="99578"/>
            <a:ext cx="0" cy="6858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A0EBCCB-0068-4597-AE68-8D8F7EE14296}"/>
              </a:ext>
            </a:extLst>
          </p:cNvPr>
          <p:cNvSpPr/>
          <p:nvPr/>
        </p:nvSpPr>
        <p:spPr>
          <a:xfrm>
            <a:off x="0" y="-2919"/>
            <a:ext cx="12192000" cy="34374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bg1"/>
              </a:solidFill>
              <a:latin typeface="Bebas Neue" panose="020B0606020202050201" pitchFamily="34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Bebas Neue" panose="020B0606020202050201" pitchFamily="34" charset="0"/>
              </a:rPr>
              <a:t>FSO SAFER Risk Impact Analysis – July to September</a:t>
            </a:r>
          </a:p>
          <a:p>
            <a:pPr algn="ctr"/>
            <a:endParaRPr lang="en-GB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0FDD47A-908F-4B83-90F8-0F1C06B6A664}"/>
              </a:ext>
            </a:extLst>
          </p:cNvPr>
          <p:cNvSpPr txBox="1"/>
          <p:nvPr/>
        </p:nvSpPr>
        <p:spPr>
          <a:xfrm>
            <a:off x="5870883" y="572549"/>
            <a:ext cx="6232571" cy="369332"/>
          </a:xfrm>
          <a:prstGeom prst="rect">
            <a:avLst/>
          </a:prstGeom>
          <a:solidFill>
            <a:srgbClr val="B70039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2. Very high air pollution impact as a result of a fire</a:t>
            </a:r>
          </a:p>
        </p:txBody>
      </p:sp>
      <p:pic>
        <p:nvPicPr>
          <p:cNvPr id="45" name="Picture 44" descr="Description: Description: Description: cid:image003.jpg@01CDFDFE.2A921670">
            <a:extLst>
              <a:ext uri="{FF2B5EF4-FFF2-40B4-BE49-F238E27FC236}">
                <a16:creationId xmlns:a16="http://schemas.microsoft.com/office/drawing/2014/main" id="{9CCEC08B-50A0-43C5-80C4-D407627C3440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4738" y="6283368"/>
            <a:ext cx="657262" cy="57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 descr="Description: Description: Description: cid:image002.jpg@01CDFDFE.2A921670">
            <a:extLst>
              <a:ext uri="{FF2B5EF4-FFF2-40B4-BE49-F238E27FC236}">
                <a16:creationId xmlns:a16="http://schemas.microsoft.com/office/drawing/2014/main" id="{F3A62101-FEEA-44F4-B513-176110EDEC7F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534" y="6273208"/>
            <a:ext cx="974895" cy="572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7024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x_prob_concentration_71ug">
            <a:hlinkClick r:id="" action="ppaction://media"/>
            <a:extLst>
              <a:ext uri="{FF2B5EF4-FFF2-40B4-BE49-F238E27FC236}">
                <a16:creationId xmlns:a16="http://schemas.microsoft.com/office/drawing/2014/main" id="{FD862A47-1B6D-4B17-B394-D5333A40122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20801" y="566420"/>
            <a:ext cx="9255760" cy="59258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D44CF50-17AA-4FE0-83A8-1A5D7EC15579}"/>
              </a:ext>
            </a:extLst>
          </p:cNvPr>
          <p:cNvSpPr/>
          <p:nvPr/>
        </p:nvSpPr>
        <p:spPr>
          <a:xfrm>
            <a:off x="0" y="0"/>
            <a:ext cx="121920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Bebas Neue" panose="020B0606020202050201" pitchFamily="34" charset="0"/>
              </a:rPr>
              <a:t>Atmospheric dispersion (very high air pollution) as a result of fire onboard FSO SAFER – July-September projection</a:t>
            </a:r>
          </a:p>
        </p:txBody>
      </p:sp>
      <p:pic>
        <p:nvPicPr>
          <p:cNvPr id="7" name="Picture 6" descr="Description: Description: Description: cid:image003.jpg@01CDFDFE.2A921670">
            <a:extLst>
              <a:ext uri="{FF2B5EF4-FFF2-40B4-BE49-F238E27FC236}">
                <a16:creationId xmlns:a16="http://schemas.microsoft.com/office/drawing/2014/main" id="{C53A8B70-12E1-4780-8CE4-EDD60E1FE29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952" y="6285451"/>
            <a:ext cx="634048" cy="57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Description: Description: Description: cid:image002.jpg@01CDFDFE.2A921670">
            <a:extLst>
              <a:ext uri="{FF2B5EF4-FFF2-40B4-BE49-F238E27FC236}">
                <a16:creationId xmlns:a16="http://schemas.microsoft.com/office/drawing/2014/main" id="{073AD4A6-3D11-4288-8EBB-CC0DD08D196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766" y="6291580"/>
            <a:ext cx="868149" cy="5562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109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AFER_Oil">
            <a:hlinkClick r:id="" action="ppaction://media"/>
            <a:extLst>
              <a:ext uri="{FF2B5EF4-FFF2-40B4-BE49-F238E27FC236}">
                <a16:creationId xmlns:a16="http://schemas.microsoft.com/office/drawing/2014/main" id="{FD775F0F-4A1E-4E78-B282-E3632B66521F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12595" y="562779"/>
            <a:ext cx="8861312" cy="5695412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8DC86B-0C5D-4A37-85D3-958BF52BF077}"/>
              </a:ext>
            </a:extLst>
          </p:cNvPr>
          <p:cNvSpPr/>
          <p:nvPr/>
        </p:nvSpPr>
        <p:spPr>
          <a:xfrm>
            <a:off x="0" y="0"/>
            <a:ext cx="121920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Bebas Neue" panose="020B0606020202050201" pitchFamily="34" charset="0"/>
              </a:rPr>
              <a:t>Oil spill from FSO SAFER - July-September projection</a:t>
            </a:r>
          </a:p>
        </p:txBody>
      </p:sp>
      <p:pic>
        <p:nvPicPr>
          <p:cNvPr id="8" name="Picture 7" descr="Description: Description: Description: cid:image003.jpg@01CDFDFE.2A921670">
            <a:extLst>
              <a:ext uri="{FF2B5EF4-FFF2-40B4-BE49-F238E27FC236}">
                <a16:creationId xmlns:a16="http://schemas.microsoft.com/office/drawing/2014/main" id="{864625A2-58DE-4625-945F-1555408C55A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952" y="6283689"/>
            <a:ext cx="634048" cy="57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Description: Description: Description: cid:image002.jpg@01CDFDFE.2A921670">
            <a:extLst>
              <a:ext uri="{FF2B5EF4-FFF2-40B4-BE49-F238E27FC236}">
                <a16:creationId xmlns:a16="http://schemas.microsoft.com/office/drawing/2014/main" id="{2D0B4BFF-2632-4537-A99C-6EC7E93571B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916" y="6283689"/>
            <a:ext cx="955036" cy="572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41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126F49D4DCCB4BBA05722AF2155A7E" ma:contentTypeVersion="15" ma:contentTypeDescription="Create a new document." ma:contentTypeScope="" ma:versionID="844485f433b5a6b5d2c536bd44503b1b">
  <xsd:schema xmlns:xsd="http://www.w3.org/2001/XMLSchema" xmlns:xs="http://www.w3.org/2001/XMLSchema" xmlns:p="http://schemas.microsoft.com/office/2006/metadata/properties" xmlns:ns1="http://schemas.microsoft.com/sharepoint/v3" xmlns:ns2="6400a723-dcc8-4ef2-b014-727f8ff51d27" xmlns:ns3="98fe26f0-1c7a-4e3c-b1ce-54d5981ad926" targetNamespace="http://schemas.microsoft.com/office/2006/metadata/properties" ma:root="true" ma:fieldsID="bb4c2905c8a9f32e086a9c7a34f7bea7" ns1:_="" ns2:_="" ns3:_="">
    <xsd:import namespace="http://schemas.microsoft.com/sharepoint/v3"/>
    <xsd:import namespace="6400a723-dcc8-4ef2-b014-727f8ff51d27"/>
    <xsd:import namespace="98fe26f0-1c7a-4e3c-b1ce-54d5981ad92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00a723-dcc8-4ef2-b014-727f8ff51d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20a89f6-bb04-41be-bc09-a26d61e82a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fe26f0-1c7a-4e3c-b1ce-54d5981ad92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5608c7a-51f3-4045-9dc8-bb39d4f6780f}" ma:internalName="TaxCatchAll" ma:showField="CatchAllData" ma:web="98fe26f0-1c7a-4e3c-b1ce-54d5981ad9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lcf76f155ced4ddcb4097134ff3c332f xmlns="6400a723-dcc8-4ef2-b014-727f8ff51d27">
      <Terms xmlns="http://schemas.microsoft.com/office/infopath/2007/PartnerControls"/>
    </lcf76f155ced4ddcb4097134ff3c332f>
    <TaxCatchAll xmlns="98fe26f0-1c7a-4e3c-b1ce-54d5981ad926" xsi:nil="true"/>
  </documentManagement>
</p:properties>
</file>

<file path=customXml/itemProps1.xml><?xml version="1.0" encoding="utf-8"?>
<ds:datastoreItem xmlns:ds="http://schemas.openxmlformats.org/officeDocument/2006/customXml" ds:itemID="{FA0F34AC-22AF-4B14-B445-36FC250D2D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B58B38-F7E0-4930-A19A-751E933E11A7}"/>
</file>

<file path=customXml/itemProps3.xml><?xml version="1.0" encoding="utf-8"?>
<ds:datastoreItem xmlns:ds="http://schemas.openxmlformats.org/officeDocument/2006/customXml" ds:itemID="{E9818904-D2E3-4057-AE16-61D0F3909FD1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0ff0439-9978-4138-b8f3-64244d1e8bbc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7226</TotalTime>
  <Words>338</Words>
  <Application>Microsoft Office PowerPoint</Application>
  <PresentationFormat>Widescreen</PresentationFormat>
  <Paragraphs>37</Paragraphs>
  <Slides>3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Bebas Neue</vt:lpstr>
      <vt:lpstr>Calibri</vt:lpstr>
      <vt:lpstr>Calibri Light</vt:lpstr>
      <vt:lpstr>Roboto</vt:lpstr>
      <vt:lpstr>Roboto Condensed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Sudeep Shrestha</dc:creator>
  <cp:lastModifiedBy>Alex Beattie</cp:lastModifiedBy>
  <cp:revision>252</cp:revision>
  <cp:lastPrinted>2019-09-02T10:12:45Z</cp:lastPrinted>
  <dcterms:created xsi:type="dcterms:W3CDTF">2019-08-28T08:48:14Z</dcterms:created>
  <dcterms:modified xsi:type="dcterms:W3CDTF">2020-07-15T15:18:08Z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0x010100A8126F49D4DCCB4BBA05722AF2155A7E</vt:lpwstr>
  </property>
  <property fmtid="{D5CDD505-2E9C-101B-9397-08002B2CF9AE}" pid="3" name="MSIP_Label_a0bd08e1-bb58-4e8f-a337-a97265c85f8b_Enabled">
    <vt:lpwstr>True</vt:lpwstr>
  </property>
  <property fmtid="{D5CDD505-2E9C-101B-9397-08002B2CF9AE}" pid="4" name="MSIP_Label_a0bd08e1-bb58-4e8f-a337-a97265c85f8b_SiteId">
    <vt:lpwstr>a3b20c00-1663-4ee1-8af7-7863d423ee0a</vt:lpwstr>
  </property>
  <property fmtid="{D5CDD505-2E9C-101B-9397-08002B2CF9AE}" pid="5" name="MSIP_Label_a0bd08e1-bb58-4e8f-a337-a97265c85f8b_Owner">
    <vt:lpwstr>Andy.Norris@sa.catapult.org.uk</vt:lpwstr>
  </property>
  <property fmtid="{D5CDD505-2E9C-101B-9397-08002B2CF9AE}" pid="6" name="MSIP_Label_a0bd08e1-bb58-4e8f-a337-a97265c85f8b_SetDate">
    <vt:lpwstr>2020-02-12T15:05:36.1239136Z</vt:lpwstr>
  </property>
  <property fmtid="{D5CDD505-2E9C-101B-9397-08002B2CF9AE}" pid="7" name="MSIP_Label_a0bd08e1-bb58-4e8f-a337-a97265c85f8b_Name">
    <vt:lpwstr>Catapult Open</vt:lpwstr>
  </property>
  <property fmtid="{D5CDD505-2E9C-101B-9397-08002B2CF9AE}" pid="8" name="MSIP_Label_a0bd08e1-bb58-4e8f-a337-a97265c85f8b_Application">
    <vt:lpwstr>Microsoft Azure Information Protection</vt:lpwstr>
  </property>
  <property fmtid="{D5CDD505-2E9C-101B-9397-08002B2CF9AE}" pid="9" name="MSIP_Label_a0bd08e1-bb58-4e8f-a337-a97265c85f8b_ActionId">
    <vt:lpwstr>80ac96bd-6d06-4665-865b-b3cdcdee0bfe</vt:lpwstr>
  </property>
  <property fmtid="{D5CDD505-2E9C-101B-9397-08002B2CF9AE}" pid="10" name="MSIP_Label_a0bd08e1-bb58-4e8f-a337-a97265c85f8b_Extended_MSFT_Method">
    <vt:lpwstr>Automatic</vt:lpwstr>
  </property>
  <property fmtid="{D5CDD505-2E9C-101B-9397-08002B2CF9AE}" pid="11" name="Sensitivity">
    <vt:lpwstr>Catapult Open</vt:lpwstr>
  </property>
  <property fmtid="{D5CDD505-2E9C-101B-9397-08002B2CF9AE}" pid="12" name="MSIP_Label_e4c996da-17fa-4fc5-8989-2758fb4cf86b_Enabled">
    <vt:lpwstr>true</vt:lpwstr>
  </property>
  <property fmtid="{D5CDD505-2E9C-101B-9397-08002B2CF9AE}" pid="13" name="MSIP_Label_e4c996da-17fa-4fc5-8989-2758fb4cf86b_SetDate">
    <vt:lpwstr>2020-07-01T11:01:03Z</vt:lpwstr>
  </property>
  <property fmtid="{D5CDD505-2E9C-101B-9397-08002B2CF9AE}" pid="14" name="MSIP_Label_e4c996da-17fa-4fc5-8989-2758fb4cf86b_Method">
    <vt:lpwstr>Privileged</vt:lpwstr>
  </property>
  <property fmtid="{D5CDD505-2E9C-101B-9397-08002B2CF9AE}" pid="15" name="MSIP_Label_e4c996da-17fa-4fc5-8989-2758fb4cf86b_Name">
    <vt:lpwstr>OFFICIAL</vt:lpwstr>
  </property>
  <property fmtid="{D5CDD505-2E9C-101B-9397-08002B2CF9AE}" pid="16" name="MSIP_Label_e4c996da-17fa-4fc5-8989-2758fb4cf86b_SiteId">
    <vt:lpwstr>cdf709af-1a18-4c74-bd93-6d14a64d73b3</vt:lpwstr>
  </property>
  <property fmtid="{D5CDD505-2E9C-101B-9397-08002B2CF9AE}" pid="17" name="MSIP_Label_e4c996da-17fa-4fc5-8989-2758fb4cf86b_ActionId">
    <vt:lpwstr>b16116d2-34da-4f3c-b8e2-000061ad4796</vt:lpwstr>
  </property>
  <property fmtid="{D5CDD505-2E9C-101B-9397-08002B2CF9AE}" pid="18" name="MSIP_Label_e4c996da-17fa-4fc5-8989-2758fb4cf86b_ContentBits">
    <vt:lpwstr>1</vt:lpwstr>
  </property>
</Properties>
</file>